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4"/>
  </p:sldMasterIdLst>
  <p:notesMasterIdLst>
    <p:notesMasterId r:id="rId30"/>
  </p:notesMasterIdLst>
  <p:handoutMasterIdLst>
    <p:handoutMasterId r:id="rId31"/>
  </p:handoutMasterIdLst>
  <p:sldIdLst>
    <p:sldId id="308" r:id="rId5"/>
    <p:sldId id="317" r:id="rId6"/>
    <p:sldId id="320" r:id="rId7"/>
    <p:sldId id="309" r:id="rId8"/>
    <p:sldId id="290" r:id="rId9"/>
    <p:sldId id="273" r:id="rId10"/>
    <p:sldId id="270" r:id="rId11"/>
    <p:sldId id="319" r:id="rId12"/>
    <p:sldId id="286" r:id="rId13"/>
    <p:sldId id="267" r:id="rId14"/>
    <p:sldId id="268" r:id="rId15"/>
    <p:sldId id="283" r:id="rId16"/>
    <p:sldId id="284" r:id="rId17"/>
    <p:sldId id="314" r:id="rId18"/>
    <p:sldId id="282" r:id="rId19"/>
    <p:sldId id="276" r:id="rId20"/>
    <p:sldId id="292" r:id="rId21"/>
    <p:sldId id="293" r:id="rId22"/>
    <p:sldId id="294" r:id="rId23"/>
    <p:sldId id="288" r:id="rId24"/>
    <p:sldId id="297" r:id="rId25"/>
    <p:sldId id="318" r:id="rId26"/>
    <p:sldId id="298" r:id="rId27"/>
    <p:sldId id="316" r:id="rId28"/>
    <p:sldId id="289" r:id="rId29"/>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CC27"/>
    <a:srgbClr val="FFFFFF"/>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7427" autoAdjust="0"/>
  </p:normalViewPr>
  <p:slideViewPr>
    <p:cSldViewPr snapToGrid="0">
      <p:cViewPr varScale="1">
        <p:scale>
          <a:sx n="85" d="100"/>
          <a:sy n="85" d="100"/>
        </p:scale>
        <p:origin x="1452" y="84"/>
      </p:cViewPr>
      <p:guideLst/>
    </p:cSldViewPr>
  </p:slideViewPr>
  <p:notesTextViewPr>
    <p:cViewPr>
      <p:scale>
        <a:sx n="1" d="1"/>
        <a:sy n="1" d="1"/>
      </p:scale>
      <p:origin x="0" y="0"/>
    </p:cViewPr>
  </p:notesTextViewPr>
  <p:notesViewPr>
    <p:cSldViewPr snapToGrid="0">
      <p:cViewPr varScale="1">
        <p:scale>
          <a:sx n="80" d="100"/>
          <a:sy n="80" d="100"/>
        </p:scale>
        <p:origin x="3804"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th Massi" userId="478c1bcf29534cd8" providerId="LiveId" clId="{6DCE3A5A-72E8-4A46-9B4E-D15306F7F347}"/>
    <pc:docChg chg="undo custSel addSld delSld modSld sldOrd delMainMaster delSection modSection">
      <pc:chgData name="Beth Massi" userId="478c1bcf29534cd8" providerId="LiveId" clId="{6DCE3A5A-72E8-4A46-9B4E-D15306F7F347}" dt="2018-03-20T21:59:48.991" v="801" actId="20577"/>
      <pc:docMkLst>
        <pc:docMk/>
      </pc:docMkLst>
      <pc:sldChg chg="del">
        <pc:chgData name="Beth Massi" userId="478c1bcf29534cd8" providerId="LiveId" clId="{6DCE3A5A-72E8-4A46-9B4E-D15306F7F347}" dt="2018-03-20T21:24:01.388" v="28" actId="2696"/>
        <pc:sldMkLst>
          <pc:docMk/>
          <pc:sldMk cId="2225891766" sldId="260"/>
        </pc:sldMkLst>
      </pc:sldChg>
      <pc:sldChg chg="del">
        <pc:chgData name="Beth Massi" userId="478c1bcf29534cd8" providerId="LiveId" clId="{6DCE3A5A-72E8-4A46-9B4E-D15306F7F347}" dt="2018-03-20T21:23:49.038" v="14" actId="2696"/>
        <pc:sldMkLst>
          <pc:docMk/>
          <pc:sldMk cId="2641835760" sldId="263"/>
        </pc:sldMkLst>
      </pc:sldChg>
      <pc:sldChg chg="modNotesTx">
        <pc:chgData name="Beth Massi" userId="478c1bcf29534cd8" providerId="LiveId" clId="{6DCE3A5A-72E8-4A46-9B4E-D15306F7F347}" dt="2018-03-20T21:28:14.050" v="123" actId="6549"/>
        <pc:sldMkLst>
          <pc:docMk/>
          <pc:sldMk cId="410871248" sldId="267"/>
        </pc:sldMkLst>
      </pc:sldChg>
      <pc:sldChg chg="modSp add del setBg modAnim">
        <pc:chgData name="Beth Massi" userId="478c1bcf29534cd8" providerId="LiveId" clId="{6DCE3A5A-72E8-4A46-9B4E-D15306F7F347}" dt="2018-03-20T21:41:34.991" v="348" actId="20577"/>
        <pc:sldMkLst>
          <pc:docMk/>
          <pc:sldMk cId="3806715318" sldId="268"/>
        </pc:sldMkLst>
        <pc:spChg chg="mod">
          <ac:chgData name="Beth Massi" userId="478c1bcf29534cd8" providerId="LiveId" clId="{6DCE3A5A-72E8-4A46-9B4E-D15306F7F347}" dt="2018-03-20T21:40:27.697" v="342" actId="6549"/>
          <ac:spMkLst>
            <pc:docMk/>
            <pc:sldMk cId="3806715318" sldId="268"/>
            <ac:spMk id="2" creationId="{00000000-0000-0000-0000-000000000000}"/>
          </ac:spMkLst>
        </pc:spChg>
        <pc:spChg chg="mod">
          <ac:chgData name="Beth Massi" userId="478c1bcf29534cd8" providerId="LiveId" clId="{6DCE3A5A-72E8-4A46-9B4E-D15306F7F347}" dt="2018-03-20T21:40:45.826" v="343" actId="1076"/>
          <ac:spMkLst>
            <pc:docMk/>
            <pc:sldMk cId="3806715318" sldId="268"/>
            <ac:spMk id="6" creationId="{00000000-0000-0000-0000-000000000000}"/>
          </ac:spMkLst>
        </pc:spChg>
        <pc:picChg chg="mod">
          <ac:chgData name="Beth Massi" userId="478c1bcf29534cd8" providerId="LiveId" clId="{6DCE3A5A-72E8-4A46-9B4E-D15306F7F347}" dt="2018-03-20T21:40:06.722" v="339" actId="1076"/>
          <ac:picMkLst>
            <pc:docMk/>
            <pc:sldMk cId="3806715318" sldId="268"/>
            <ac:picMk id="4" creationId="{00000000-0000-0000-0000-000000000000}"/>
          </ac:picMkLst>
        </pc:picChg>
      </pc:sldChg>
      <pc:sldChg chg="del">
        <pc:chgData name="Beth Massi" userId="478c1bcf29534cd8" providerId="LiveId" clId="{6DCE3A5A-72E8-4A46-9B4E-D15306F7F347}" dt="2018-03-20T21:23:35.198" v="3" actId="2696"/>
        <pc:sldMkLst>
          <pc:docMk/>
          <pc:sldMk cId="889177076" sldId="278"/>
        </pc:sldMkLst>
      </pc:sldChg>
      <pc:sldChg chg="modSp modNotesTx">
        <pc:chgData name="Beth Massi" userId="478c1bcf29534cd8" providerId="LiveId" clId="{6DCE3A5A-72E8-4A46-9B4E-D15306F7F347}" dt="2018-03-20T21:49:32.287" v="397" actId="14100"/>
        <pc:sldMkLst>
          <pc:docMk/>
          <pc:sldMk cId="49448156" sldId="279"/>
        </pc:sldMkLst>
        <pc:spChg chg="mod">
          <ac:chgData name="Beth Massi" userId="478c1bcf29534cd8" providerId="LiveId" clId="{6DCE3A5A-72E8-4A46-9B4E-D15306F7F347}" dt="2018-03-20T21:48:53.743" v="389" actId="1076"/>
          <ac:spMkLst>
            <pc:docMk/>
            <pc:sldMk cId="49448156" sldId="279"/>
            <ac:spMk id="4" creationId="{00000000-0000-0000-0000-000000000000}"/>
          </ac:spMkLst>
        </pc:spChg>
        <pc:spChg chg="mod">
          <ac:chgData name="Beth Massi" userId="478c1bcf29534cd8" providerId="LiveId" clId="{6DCE3A5A-72E8-4A46-9B4E-D15306F7F347}" dt="2018-03-20T21:48:44.134" v="388" actId="14100"/>
          <ac:spMkLst>
            <pc:docMk/>
            <pc:sldMk cId="49448156" sldId="279"/>
            <ac:spMk id="10" creationId="{00000000-0000-0000-0000-000000000000}"/>
          </ac:spMkLst>
        </pc:spChg>
        <pc:spChg chg="mod">
          <ac:chgData name="Beth Massi" userId="478c1bcf29534cd8" providerId="LiveId" clId="{6DCE3A5A-72E8-4A46-9B4E-D15306F7F347}" dt="2018-03-20T21:48:38.356" v="387" actId="14100"/>
          <ac:spMkLst>
            <pc:docMk/>
            <pc:sldMk cId="49448156" sldId="279"/>
            <ac:spMk id="30" creationId="{00000000-0000-0000-0000-000000000000}"/>
          </ac:spMkLst>
        </pc:spChg>
        <pc:spChg chg="mod">
          <ac:chgData name="Beth Massi" userId="478c1bcf29534cd8" providerId="LiveId" clId="{6DCE3A5A-72E8-4A46-9B4E-D15306F7F347}" dt="2018-03-20T21:49:32.287" v="397" actId="14100"/>
          <ac:spMkLst>
            <pc:docMk/>
            <pc:sldMk cId="49448156" sldId="279"/>
            <ac:spMk id="37" creationId="{BC2F7037-35A1-4512-A32C-64E5ECAEE189}"/>
          </ac:spMkLst>
        </pc:spChg>
        <pc:spChg chg="mod">
          <ac:chgData name="Beth Massi" userId="478c1bcf29534cd8" providerId="LiveId" clId="{6DCE3A5A-72E8-4A46-9B4E-D15306F7F347}" dt="2018-03-20T21:49:25.602" v="396" actId="14100"/>
          <ac:spMkLst>
            <pc:docMk/>
            <pc:sldMk cId="49448156" sldId="279"/>
            <ac:spMk id="38" creationId="{B6635CF6-C36F-4C56-A0E4-973EE65C5FFC}"/>
          </ac:spMkLst>
        </pc:spChg>
        <pc:spChg chg="mod">
          <ac:chgData name="Beth Massi" userId="478c1bcf29534cd8" providerId="LiveId" clId="{6DCE3A5A-72E8-4A46-9B4E-D15306F7F347}" dt="2018-03-20T21:26:15.471" v="119" actId="6549"/>
          <ac:spMkLst>
            <pc:docMk/>
            <pc:sldMk cId="49448156" sldId="279"/>
            <ac:spMk id="39" creationId="{C0FA3E5D-C80E-4CFA-BFDE-C88EC0212DD0}"/>
          </ac:spMkLst>
        </pc:spChg>
        <pc:spChg chg="mod">
          <ac:chgData name="Beth Massi" userId="478c1bcf29534cd8" providerId="LiveId" clId="{6DCE3A5A-72E8-4A46-9B4E-D15306F7F347}" dt="2018-03-20T21:49:04.172" v="392" actId="14100"/>
          <ac:spMkLst>
            <pc:docMk/>
            <pc:sldMk cId="49448156" sldId="279"/>
            <ac:spMk id="62" creationId="{9C4FAAD4-D841-4246-B51F-69DED46E476C}"/>
          </ac:spMkLst>
        </pc:spChg>
        <pc:spChg chg="mod">
          <ac:chgData name="Beth Massi" userId="478c1bcf29534cd8" providerId="LiveId" clId="{6DCE3A5A-72E8-4A46-9B4E-D15306F7F347}" dt="2018-03-20T21:49:09.564" v="393" actId="14100"/>
          <ac:spMkLst>
            <pc:docMk/>
            <pc:sldMk cId="49448156" sldId="279"/>
            <ac:spMk id="63" creationId="{848EACA7-7F3B-4462-A8F3-BFCA71CA34B5}"/>
          </ac:spMkLst>
        </pc:spChg>
        <pc:spChg chg="mod">
          <ac:chgData name="Beth Massi" userId="478c1bcf29534cd8" providerId="LiveId" clId="{6DCE3A5A-72E8-4A46-9B4E-D15306F7F347}" dt="2018-03-20T21:49:13.610" v="394" actId="14100"/>
          <ac:spMkLst>
            <pc:docMk/>
            <pc:sldMk cId="49448156" sldId="279"/>
            <ac:spMk id="64" creationId="{99351268-B0C1-4246-9A60-90108E818956}"/>
          </ac:spMkLst>
        </pc:spChg>
        <pc:spChg chg="mod">
          <ac:chgData name="Beth Massi" userId="478c1bcf29534cd8" providerId="LiveId" clId="{6DCE3A5A-72E8-4A46-9B4E-D15306F7F347}" dt="2018-03-20T21:49:19.874" v="395" actId="14100"/>
          <ac:spMkLst>
            <pc:docMk/>
            <pc:sldMk cId="49448156" sldId="279"/>
            <ac:spMk id="65" creationId="{34542F12-3579-456B-BDF0-C79365885150}"/>
          </ac:spMkLst>
        </pc:spChg>
        <pc:grpChg chg="mod">
          <ac:chgData name="Beth Massi" userId="478c1bcf29534cd8" providerId="LiveId" clId="{6DCE3A5A-72E8-4A46-9B4E-D15306F7F347}" dt="2018-03-20T21:24:10.365" v="29" actId="14100"/>
          <ac:grpSpMkLst>
            <pc:docMk/>
            <pc:sldMk cId="49448156" sldId="279"/>
            <ac:grpSpMk id="5" creationId="{BF3C05F6-5643-4514-9015-EADA69635388}"/>
          </ac:grpSpMkLst>
        </pc:grpChg>
      </pc:sldChg>
      <pc:sldChg chg="add ord modNotesTx">
        <pc:chgData name="Beth Massi" userId="478c1bcf29534cd8" providerId="LiveId" clId="{6DCE3A5A-72E8-4A46-9B4E-D15306F7F347}" dt="2018-03-20T21:42:19.483" v="379" actId="20577"/>
        <pc:sldMkLst>
          <pc:docMk/>
          <pc:sldMk cId="711372276" sldId="283"/>
        </pc:sldMkLst>
      </pc:sldChg>
      <pc:sldChg chg="modNotesTx">
        <pc:chgData name="Beth Massi" userId="478c1bcf29534cd8" providerId="LiveId" clId="{6DCE3A5A-72E8-4A46-9B4E-D15306F7F347}" dt="2018-03-20T21:27:53.166" v="122" actId="6549"/>
        <pc:sldMkLst>
          <pc:docMk/>
          <pc:sldMk cId="2492523884" sldId="286"/>
        </pc:sldMkLst>
      </pc:sldChg>
      <pc:sldChg chg="addSp modSp add modNotesTx">
        <pc:chgData name="Beth Massi" userId="478c1bcf29534cd8" providerId="LiveId" clId="{6DCE3A5A-72E8-4A46-9B4E-D15306F7F347}" dt="2018-03-20T21:59:48.991" v="801" actId="20577"/>
        <pc:sldMkLst>
          <pc:docMk/>
          <pc:sldMk cId="921799083" sldId="288"/>
        </pc:sldMkLst>
        <pc:spChg chg="add mod">
          <ac:chgData name="Beth Massi" userId="478c1bcf29534cd8" providerId="LiveId" clId="{6DCE3A5A-72E8-4A46-9B4E-D15306F7F347}" dt="2018-03-20T21:54:49.710" v="467" actId="6549"/>
          <ac:spMkLst>
            <pc:docMk/>
            <pc:sldMk cId="921799083" sldId="288"/>
            <ac:spMk id="3" creationId="{FC7D8F6D-18A1-46A8-ACEB-63BDB8705636}"/>
          </ac:spMkLst>
        </pc:spChg>
        <pc:spChg chg="mod">
          <ac:chgData name="Beth Massi" userId="478c1bcf29534cd8" providerId="LiveId" clId="{6DCE3A5A-72E8-4A46-9B4E-D15306F7F347}" dt="2018-03-20T21:55:20.179" v="472" actId="20577"/>
          <ac:spMkLst>
            <pc:docMk/>
            <pc:sldMk cId="921799083" sldId="288"/>
            <ac:spMk id="4" creationId="{ABADB2D2-C81E-4000-942E-0EE27059D868}"/>
          </ac:spMkLst>
        </pc:spChg>
      </pc:sldChg>
      <pc:sldChg chg="modNotesTx">
        <pc:chgData name="Beth Massi" userId="478c1bcf29534cd8" providerId="LiveId" clId="{6DCE3A5A-72E8-4A46-9B4E-D15306F7F347}" dt="2018-03-20T21:27:23.593" v="120" actId="6549"/>
        <pc:sldMkLst>
          <pc:docMk/>
          <pc:sldMk cId="3493761638" sldId="290"/>
        </pc:sldMkLst>
      </pc:sldChg>
      <pc:sldChg chg="modNotesTx">
        <pc:chgData name="Beth Massi" userId="478c1bcf29534cd8" providerId="LiveId" clId="{6DCE3A5A-72E8-4A46-9B4E-D15306F7F347}" dt="2018-03-20T21:31:07.021" v="196" actId="6549"/>
        <pc:sldMkLst>
          <pc:docMk/>
          <pc:sldMk cId="1668825844" sldId="293"/>
        </pc:sldMkLst>
      </pc:sldChg>
      <pc:sldChg chg="addSp delSp modSp modNotesTx">
        <pc:chgData name="Beth Massi" userId="478c1bcf29534cd8" providerId="LiveId" clId="{6DCE3A5A-72E8-4A46-9B4E-D15306F7F347}" dt="2018-03-20T21:33:35.671" v="235" actId="6549"/>
        <pc:sldMkLst>
          <pc:docMk/>
          <pc:sldMk cId="1162146278" sldId="294"/>
        </pc:sldMkLst>
        <pc:picChg chg="add del">
          <ac:chgData name="Beth Massi" userId="478c1bcf29534cd8" providerId="LiveId" clId="{6DCE3A5A-72E8-4A46-9B4E-D15306F7F347}" dt="2018-03-20T21:33:19.341" v="203" actId="478"/>
          <ac:picMkLst>
            <pc:docMk/>
            <pc:sldMk cId="1162146278" sldId="294"/>
            <ac:picMk id="2" creationId="{679507CB-DFAC-4573-8D5B-953CDF266ECC}"/>
          </ac:picMkLst>
        </pc:picChg>
        <pc:picChg chg="add del mod">
          <ac:chgData name="Beth Massi" userId="478c1bcf29534cd8" providerId="LiveId" clId="{6DCE3A5A-72E8-4A46-9B4E-D15306F7F347}" dt="2018-03-20T21:33:18.872" v="202" actId="6549"/>
          <ac:picMkLst>
            <pc:docMk/>
            <pc:sldMk cId="1162146278" sldId="294"/>
            <ac:picMk id="10" creationId="{1A3C5B45-C481-481E-8C8C-54517987F814}"/>
          </ac:picMkLst>
        </pc:picChg>
      </pc:sldChg>
      <pc:sldChg chg="del">
        <pc:chgData name="Beth Massi" userId="478c1bcf29534cd8" providerId="LiveId" clId="{6DCE3A5A-72E8-4A46-9B4E-D15306F7F347}" dt="2018-03-20T21:23:39.952" v="7" actId="2696"/>
        <pc:sldMkLst>
          <pc:docMk/>
          <pc:sldMk cId="1561852763" sldId="300"/>
        </pc:sldMkLst>
      </pc:sldChg>
      <pc:sldChg chg="del">
        <pc:chgData name="Beth Massi" userId="478c1bcf29534cd8" providerId="LiveId" clId="{6DCE3A5A-72E8-4A46-9B4E-D15306F7F347}" dt="2018-03-20T21:23:41.564" v="8" actId="2696"/>
        <pc:sldMkLst>
          <pc:docMk/>
          <pc:sldMk cId="1954814125" sldId="301"/>
        </pc:sldMkLst>
      </pc:sldChg>
      <pc:sldChg chg="del">
        <pc:chgData name="Beth Massi" userId="478c1bcf29534cd8" providerId="LiveId" clId="{6DCE3A5A-72E8-4A46-9B4E-D15306F7F347}" dt="2018-03-20T21:23:22.789" v="0" actId="2696"/>
        <pc:sldMkLst>
          <pc:docMk/>
          <pc:sldMk cId="3618489806" sldId="302"/>
        </pc:sldMkLst>
      </pc:sldChg>
      <pc:sldChg chg="del modNotesTx">
        <pc:chgData name="Beth Massi" userId="478c1bcf29534cd8" providerId="LiveId" clId="{6DCE3A5A-72E8-4A46-9B4E-D15306F7F347}" dt="2018-03-20T21:23:30.536" v="2" actId="2696"/>
        <pc:sldMkLst>
          <pc:docMk/>
          <pc:sldMk cId="4264624648" sldId="303"/>
        </pc:sldMkLst>
      </pc:sldChg>
      <pc:sldChg chg="del">
        <pc:chgData name="Beth Massi" userId="478c1bcf29534cd8" providerId="LiveId" clId="{6DCE3A5A-72E8-4A46-9B4E-D15306F7F347}" dt="2018-03-20T21:23:46.362" v="12" actId="2696"/>
        <pc:sldMkLst>
          <pc:docMk/>
          <pc:sldMk cId="1114045476" sldId="304"/>
        </pc:sldMkLst>
      </pc:sldChg>
      <pc:sldChg chg="del">
        <pc:chgData name="Beth Massi" userId="478c1bcf29534cd8" providerId="LiveId" clId="{6DCE3A5A-72E8-4A46-9B4E-D15306F7F347}" dt="2018-03-20T21:23:47.466" v="13" actId="2696"/>
        <pc:sldMkLst>
          <pc:docMk/>
          <pc:sldMk cId="3535947413" sldId="306"/>
        </pc:sldMkLst>
      </pc:sldChg>
      <pc:sldChg chg="del">
        <pc:chgData name="Beth Massi" userId="478c1bcf29534cd8" providerId="LiveId" clId="{6DCE3A5A-72E8-4A46-9B4E-D15306F7F347}" dt="2018-03-20T21:23:42.453" v="9" actId="2696"/>
        <pc:sldMkLst>
          <pc:docMk/>
          <pc:sldMk cId="998524925" sldId="307"/>
        </pc:sldMkLst>
      </pc:sldChg>
      <pc:sldChg chg="del">
        <pc:chgData name="Beth Massi" userId="478c1bcf29534cd8" providerId="LiveId" clId="{6DCE3A5A-72E8-4A46-9B4E-D15306F7F347}" dt="2018-03-20T21:23:44.083" v="10" actId="2696"/>
        <pc:sldMkLst>
          <pc:docMk/>
          <pc:sldMk cId="498056501" sldId="309"/>
        </pc:sldMkLst>
      </pc:sldChg>
      <pc:sldChg chg="del">
        <pc:chgData name="Beth Massi" userId="478c1bcf29534cd8" providerId="LiveId" clId="{6DCE3A5A-72E8-4A46-9B4E-D15306F7F347}" dt="2018-03-20T21:23:38.419" v="6" actId="2696"/>
        <pc:sldMkLst>
          <pc:docMk/>
          <pc:sldMk cId="990085348" sldId="310"/>
        </pc:sldMkLst>
      </pc:sldChg>
      <pc:sldChg chg="del">
        <pc:chgData name="Beth Massi" userId="478c1bcf29534cd8" providerId="LiveId" clId="{6DCE3A5A-72E8-4A46-9B4E-D15306F7F347}" dt="2018-03-20T21:23:36.200" v="4" actId="2696"/>
        <pc:sldMkLst>
          <pc:docMk/>
          <pc:sldMk cId="753901108" sldId="311"/>
        </pc:sldMkLst>
      </pc:sldChg>
      <pc:sldChg chg="del">
        <pc:chgData name="Beth Massi" userId="478c1bcf29534cd8" providerId="LiveId" clId="{6DCE3A5A-72E8-4A46-9B4E-D15306F7F347}" dt="2018-03-20T21:23:37.119" v="5" actId="2696"/>
        <pc:sldMkLst>
          <pc:docMk/>
          <pc:sldMk cId="2680804071" sldId="312"/>
        </pc:sldMkLst>
      </pc:sldChg>
      <pc:sldChg chg="del">
        <pc:chgData name="Beth Massi" userId="478c1bcf29534cd8" providerId="LiveId" clId="{6DCE3A5A-72E8-4A46-9B4E-D15306F7F347}" dt="2018-03-20T21:23:45.248" v="11" actId="2696"/>
        <pc:sldMkLst>
          <pc:docMk/>
          <pc:sldMk cId="220935854" sldId="313"/>
        </pc:sldMkLst>
      </pc:sldChg>
      <pc:sldChg chg="modSp modNotesTx">
        <pc:chgData name="Beth Massi" userId="478c1bcf29534cd8" providerId="LiveId" clId="{6DCE3A5A-72E8-4A46-9B4E-D15306F7F347}" dt="2018-03-20T21:51:11.378" v="419" actId="6549"/>
        <pc:sldMkLst>
          <pc:docMk/>
          <pc:sldMk cId="4015631331" sldId="314"/>
        </pc:sldMkLst>
        <pc:spChg chg="mod">
          <ac:chgData name="Beth Massi" userId="478c1bcf29534cd8" providerId="LiveId" clId="{6DCE3A5A-72E8-4A46-9B4E-D15306F7F347}" dt="2018-03-20T21:51:11.378" v="419" actId="6549"/>
          <ac:spMkLst>
            <pc:docMk/>
            <pc:sldMk cId="4015631331" sldId="314"/>
            <ac:spMk id="4" creationId="{FCD350CA-17B9-44D5-B832-34F61CA368CD}"/>
          </ac:spMkLst>
        </pc:spChg>
      </pc:sldChg>
      <pc:sldChg chg="del">
        <pc:chgData name="Beth Massi" userId="478c1bcf29534cd8" providerId="LiveId" clId="{6DCE3A5A-72E8-4A46-9B4E-D15306F7F347}" dt="2018-03-20T21:32:00.651" v="197" actId="2696"/>
        <pc:sldMkLst>
          <pc:docMk/>
          <pc:sldMk cId="3216331177" sldId="315"/>
        </pc:sldMkLst>
      </pc:sldChg>
      <pc:sldChg chg="modNotesTx">
        <pc:chgData name="Beth Massi" userId="478c1bcf29534cd8" providerId="LiveId" clId="{6DCE3A5A-72E8-4A46-9B4E-D15306F7F347}" dt="2018-03-20T21:34:01.567" v="240" actId="20577"/>
        <pc:sldMkLst>
          <pc:docMk/>
          <pc:sldMk cId="1336262823" sldId="316"/>
        </pc:sldMkLst>
      </pc:sldChg>
      <pc:sldChg chg="del">
        <pc:chgData name="Beth Massi" userId="478c1bcf29534cd8" providerId="LiveId" clId="{6DCE3A5A-72E8-4A46-9B4E-D15306F7F347}" dt="2018-03-20T21:23:51.461" v="15" actId="2696"/>
        <pc:sldMkLst>
          <pc:docMk/>
          <pc:sldMk cId="945167913" sldId="317"/>
        </pc:sldMkLst>
      </pc:sldChg>
      <pc:sldMasterChg chg="del delSldLayout">
        <pc:chgData name="Beth Massi" userId="478c1bcf29534cd8" providerId="LiveId" clId="{6DCE3A5A-72E8-4A46-9B4E-D15306F7F347}" dt="2018-03-20T21:23:51.477" v="27" actId="2696"/>
        <pc:sldMasterMkLst>
          <pc:docMk/>
          <pc:sldMasterMk cId="1584992142" sldId="2147483751"/>
        </pc:sldMasterMkLst>
        <pc:sldLayoutChg chg="del">
          <pc:chgData name="Beth Massi" userId="478c1bcf29534cd8" providerId="LiveId" clId="{6DCE3A5A-72E8-4A46-9B4E-D15306F7F347}" dt="2018-03-20T21:23:51.461" v="16" actId="2696"/>
          <pc:sldLayoutMkLst>
            <pc:docMk/>
            <pc:sldMasterMk cId="1584992142" sldId="2147483751"/>
            <pc:sldLayoutMk cId="1749319771" sldId="2147483752"/>
          </pc:sldLayoutMkLst>
        </pc:sldLayoutChg>
        <pc:sldLayoutChg chg="del">
          <pc:chgData name="Beth Massi" userId="478c1bcf29534cd8" providerId="LiveId" clId="{6DCE3A5A-72E8-4A46-9B4E-D15306F7F347}" dt="2018-03-20T21:23:51.461" v="17" actId="2696"/>
          <pc:sldLayoutMkLst>
            <pc:docMk/>
            <pc:sldMasterMk cId="1584992142" sldId="2147483751"/>
            <pc:sldLayoutMk cId="191920327" sldId="2147483753"/>
          </pc:sldLayoutMkLst>
        </pc:sldLayoutChg>
        <pc:sldLayoutChg chg="del">
          <pc:chgData name="Beth Massi" userId="478c1bcf29534cd8" providerId="LiveId" clId="{6DCE3A5A-72E8-4A46-9B4E-D15306F7F347}" dt="2018-03-20T21:23:51.461" v="18" actId="2696"/>
          <pc:sldLayoutMkLst>
            <pc:docMk/>
            <pc:sldMasterMk cId="1584992142" sldId="2147483751"/>
            <pc:sldLayoutMk cId="1594602542" sldId="2147483754"/>
          </pc:sldLayoutMkLst>
        </pc:sldLayoutChg>
        <pc:sldLayoutChg chg="del">
          <pc:chgData name="Beth Massi" userId="478c1bcf29534cd8" providerId="LiveId" clId="{6DCE3A5A-72E8-4A46-9B4E-D15306F7F347}" dt="2018-03-20T21:23:51.461" v="19" actId="2696"/>
          <pc:sldLayoutMkLst>
            <pc:docMk/>
            <pc:sldMasterMk cId="1584992142" sldId="2147483751"/>
            <pc:sldLayoutMk cId="3705499826" sldId="2147483755"/>
          </pc:sldLayoutMkLst>
        </pc:sldLayoutChg>
        <pc:sldLayoutChg chg="del">
          <pc:chgData name="Beth Massi" userId="478c1bcf29534cd8" providerId="LiveId" clId="{6DCE3A5A-72E8-4A46-9B4E-D15306F7F347}" dt="2018-03-20T21:23:51.461" v="20" actId="2696"/>
          <pc:sldLayoutMkLst>
            <pc:docMk/>
            <pc:sldMasterMk cId="1584992142" sldId="2147483751"/>
            <pc:sldLayoutMk cId="1144200305" sldId="2147483756"/>
          </pc:sldLayoutMkLst>
        </pc:sldLayoutChg>
        <pc:sldLayoutChg chg="del">
          <pc:chgData name="Beth Massi" userId="478c1bcf29534cd8" providerId="LiveId" clId="{6DCE3A5A-72E8-4A46-9B4E-D15306F7F347}" dt="2018-03-20T21:23:51.461" v="21" actId="2696"/>
          <pc:sldLayoutMkLst>
            <pc:docMk/>
            <pc:sldMasterMk cId="1584992142" sldId="2147483751"/>
            <pc:sldLayoutMk cId="1393517213" sldId="2147483757"/>
          </pc:sldLayoutMkLst>
        </pc:sldLayoutChg>
        <pc:sldLayoutChg chg="del">
          <pc:chgData name="Beth Massi" userId="478c1bcf29534cd8" providerId="LiveId" clId="{6DCE3A5A-72E8-4A46-9B4E-D15306F7F347}" dt="2018-03-20T21:23:51.461" v="22" actId="2696"/>
          <pc:sldLayoutMkLst>
            <pc:docMk/>
            <pc:sldMasterMk cId="1584992142" sldId="2147483751"/>
            <pc:sldLayoutMk cId="3465711929" sldId="2147483758"/>
          </pc:sldLayoutMkLst>
        </pc:sldLayoutChg>
        <pc:sldLayoutChg chg="del">
          <pc:chgData name="Beth Massi" userId="478c1bcf29534cd8" providerId="LiveId" clId="{6DCE3A5A-72E8-4A46-9B4E-D15306F7F347}" dt="2018-03-20T21:23:51.461" v="23" actId="2696"/>
          <pc:sldLayoutMkLst>
            <pc:docMk/>
            <pc:sldMasterMk cId="1584992142" sldId="2147483751"/>
            <pc:sldLayoutMk cId="3708756837" sldId="2147483759"/>
          </pc:sldLayoutMkLst>
        </pc:sldLayoutChg>
        <pc:sldLayoutChg chg="del">
          <pc:chgData name="Beth Massi" userId="478c1bcf29534cd8" providerId="LiveId" clId="{6DCE3A5A-72E8-4A46-9B4E-D15306F7F347}" dt="2018-03-20T21:23:51.477" v="24" actId="2696"/>
          <pc:sldLayoutMkLst>
            <pc:docMk/>
            <pc:sldMasterMk cId="1584992142" sldId="2147483751"/>
            <pc:sldLayoutMk cId="2586189711" sldId="2147483760"/>
          </pc:sldLayoutMkLst>
        </pc:sldLayoutChg>
        <pc:sldLayoutChg chg="del">
          <pc:chgData name="Beth Massi" userId="478c1bcf29534cd8" providerId="LiveId" clId="{6DCE3A5A-72E8-4A46-9B4E-D15306F7F347}" dt="2018-03-20T21:23:51.477" v="25" actId="2696"/>
          <pc:sldLayoutMkLst>
            <pc:docMk/>
            <pc:sldMasterMk cId="1584992142" sldId="2147483751"/>
            <pc:sldLayoutMk cId="1651840357" sldId="2147483761"/>
          </pc:sldLayoutMkLst>
        </pc:sldLayoutChg>
        <pc:sldLayoutChg chg="del">
          <pc:chgData name="Beth Massi" userId="478c1bcf29534cd8" providerId="LiveId" clId="{6DCE3A5A-72E8-4A46-9B4E-D15306F7F347}" dt="2018-03-20T21:23:51.477" v="26" actId="2696"/>
          <pc:sldLayoutMkLst>
            <pc:docMk/>
            <pc:sldMasterMk cId="1584992142" sldId="2147483751"/>
            <pc:sldLayoutMk cId="3785253847" sldId="2147483762"/>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bethma\OneDrive%20-%20Microsoft\Work\Stats\NET\AdvanceQuery_NETCoreGrowthAll.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sthana\AppData\Roaming\Microsoft\Excel\Book1%20(version%201).xlsb"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5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r>
              <a:rPr lang="en-US" spc="50" baseline="0" dirty="0">
                <a:latin typeface="Segoe UI Semibold" panose="020B0702040204020203" pitchFamily="34" charset="0"/>
                <a:cs typeface="Segoe UI Semibold" panose="020B0702040204020203" pitchFamily="34" charset="0"/>
              </a:rPr>
              <a:t>.NET CORE 2.0 GROWTH</a:t>
            </a:r>
          </a:p>
        </c:rich>
      </c:tx>
      <c:overlay val="0"/>
      <c:spPr>
        <a:noFill/>
        <a:ln>
          <a:noFill/>
        </a:ln>
        <a:effectLst/>
      </c:spPr>
      <c:txPr>
        <a:bodyPr rot="0" spcFirstLastPara="1" vertOverflow="ellipsis" vert="horz" wrap="square" anchor="ctr" anchorCtr="1"/>
        <a:lstStyle/>
        <a:p>
          <a:pPr>
            <a:defRPr sz="1400" b="0" i="0" u="none" strike="noStrike" kern="1200" spc="5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endParaRPr lang="en-US"/>
        </a:p>
      </c:txPr>
    </c:title>
    <c:autoTitleDeleted val="0"/>
    <c:plotArea>
      <c:layout/>
      <c:barChart>
        <c:barDir val="col"/>
        <c:grouping val="clustered"/>
        <c:varyColors val="0"/>
        <c:ser>
          <c:idx val="0"/>
          <c:order val="0"/>
          <c:tx>
            <c:strRef>
              <c:f>Sheet5!$B$1</c:f>
              <c:strCache>
                <c:ptCount val="1"/>
                <c:pt idx="0">
                  <c:v>Engaged-2day</c:v>
                </c:pt>
              </c:strCache>
            </c:strRef>
          </c:tx>
          <c:spPr>
            <a:solidFill>
              <a:schemeClr val="accent1"/>
            </a:solidFill>
            <a:ln>
              <a:noFill/>
            </a:ln>
            <a:effectLst/>
          </c:spPr>
          <c:invertIfNegative val="0"/>
          <c:cat>
            <c:numRef>
              <c:f>Sheet5!$A$2:$A$13</c:f>
              <c:numCache>
                <c:formatCode>m/d/yyyy</c:formatCode>
                <c:ptCount val="12"/>
                <c:pt idx="0">
                  <c:v>42767</c:v>
                </c:pt>
                <c:pt idx="1">
                  <c:v>42795</c:v>
                </c:pt>
                <c:pt idx="2">
                  <c:v>42826</c:v>
                </c:pt>
                <c:pt idx="3">
                  <c:v>42856</c:v>
                </c:pt>
                <c:pt idx="4">
                  <c:v>42887</c:v>
                </c:pt>
                <c:pt idx="5">
                  <c:v>42917</c:v>
                </c:pt>
                <c:pt idx="6">
                  <c:v>42948</c:v>
                </c:pt>
                <c:pt idx="7">
                  <c:v>42979</c:v>
                </c:pt>
                <c:pt idx="8">
                  <c:v>43009</c:v>
                </c:pt>
                <c:pt idx="9">
                  <c:v>43040</c:v>
                </c:pt>
                <c:pt idx="10">
                  <c:v>43070</c:v>
                </c:pt>
                <c:pt idx="11">
                  <c:v>43101</c:v>
                </c:pt>
              </c:numCache>
            </c:numRef>
          </c:cat>
          <c:val>
            <c:numRef>
              <c:f>Sheet5!$B$2:$B$13</c:f>
              <c:numCache>
                <c:formatCode>_(* #,##0_);_(* \(#,##0\);_(* "-"??_);_(@_)</c:formatCode>
                <c:ptCount val="12"/>
                <c:pt idx="0">
                  <c:v>22137</c:v>
                </c:pt>
                <c:pt idx="1">
                  <c:v>90394</c:v>
                </c:pt>
                <c:pt idx="2">
                  <c:v>111932</c:v>
                </c:pt>
                <c:pt idx="3">
                  <c:v>139540</c:v>
                </c:pt>
                <c:pt idx="4">
                  <c:v>154953</c:v>
                </c:pt>
                <c:pt idx="5">
                  <c:v>166636</c:v>
                </c:pt>
                <c:pt idx="6">
                  <c:v>222201</c:v>
                </c:pt>
                <c:pt idx="7">
                  <c:v>273724</c:v>
                </c:pt>
                <c:pt idx="8">
                  <c:v>349655</c:v>
                </c:pt>
                <c:pt idx="9">
                  <c:v>411495</c:v>
                </c:pt>
                <c:pt idx="10">
                  <c:v>407241</c:v>
                </c:pt>
                <c:pt idx="11">
                  <c:v>506313</c:v>
                </c:pt>
              </c:numCache>
            </c:numRef>
          </c:val>
          <c:extLst>
            <c:ext xmlns:c16="http://schemas.microsoft.com/office/drawing/2014/chart" uri="{C3380CC4-5D6E-409C-BE32-E72D297353CC}">
              <c16:uniqueId val="{00000000-B0F7-4082-A12A-A2AAB0A7DAB2}"/>
            </c:ext>
          </c:extLst>
        </c:ser>
        <c:dLbls>
          <c:showLegendKey val="0"/>
          <c:showVal val="0"/>
          <c:showCatName val="0"/>
          <c:showSerName val="0"/>
          <c:showPercent val="0"/>
          <c:showBubbleSize val="0"/>
        </c:dLbls>
        <c:gapWidth val="219"/>
        <c:overlap val="-27"/>
        <c:axId val="477296792"/>
        <c:axId val="477295808"/>
      </c:barChart>
      <c:dateAx>
        <c:axId val="477296792"/>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7295808"/>
        <c:crosses val="autoZero"/>
        <c:auto val="1"/>
        <c:lblOffset val="100"/>
        <c:baseTimeUnit val="months"/>
      </c:dateAx>
      <c:valAx>
        <c:axId val="477295808"/>
        <c:scaling>
          <c:orientation val="minMax"/>
        </c:scaling>
        <c:delete val="1"/>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crossAx val="477296792"/>
        <c:crosses val="autoZero"/>
        <c:crossBetween val="between"/>
      </c:valAx>
      <c:spPr>
        <a:noFill/>
        <a:ln>
          <a:noFill/>
        </a:ln>
        <a:effectLst/>
      </c:spPr>
    </c:plotArea>
    <c:plotVisOnly val="1"/>
    <c:dispBlanksAs val="gap"/>
    <c:showDLblsOverMax val="0"/>
  </c:chart>
  <c:spPr>
    <a:noFill/>
    <a:ln>
      <a:solidFill>
        <a:schemeClr val="bg2"/>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Sheet1!$E$7</c:f>
              <c:strCache>
                <c:ptCount val="1"/>
                <c:pt idx="0">
                  <c:v>.NET Core 2.0</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numRef>
              <c:f>Sheet1!$D$8:$D$12</c:f>
              <c:numCache>
                <c:formatCode>mmm\-yy</c:formatCode>
                <c:ptCount val="5"/>
                <c:pt idx="0">
                  <c:v>43009</c:v>
                </c:pt>
                <c:pt idx="1">
                  <c:v>43040</c:v>
                </c:pt>
                <c:pt idx="2">
                  <c:v>43070</c:v>
                </c:pt>
                <c:pt idx="3">
                  <c:v>43101</c:v>
                </c:pt>
                <c:pt idx="4">
                  <c:v>43132</c:v>
                </c:pt>
              </c:numCache>
            </c:numRef>
          </c:cat>
          <c:val>
            <c:numRef>
              <c:f>Sheet1!$E$8:$E$12</c:f>
              <c:numCache>
                <c:formatCode>General</c:formatCode>
                <c:ptCount val="5"/>
                <c:pt idx="0">
                  <c:v>138801</c:v>
                </c:pt>
                <c:pt idx="1">
                  <c:v>226917</c:v>
                </c:pt>
                <c:pt idx="2">
                  <c:v>251655</c:v>
                </c:pt>
                <c:pt idx="3">
                  <c:v>309638</c:v>
                </c:pt>
                <c:pt idx="4">
                  <c:v>325659</c:v>
                </c:pt>
              </c:numCache>
            </c:numRef>
          </c:val>
          <c:smooth val="0"/>
          <c:extLst>
            <c:ext xmlns:c16="http://schemas.microsoft.com/office/drawing/2014/chart" uri="{C3380CC4-5D6E-409C-BE32-E72D297353CC}">
              <c16:uniqueId val="{00000000-6CA6-4763-B44F-EDF34FCDA2AA}"/>
            </c:ext>
          </c:extLst>
        </c:ser>
        <c:ser>
          <c:idx val="1"/>
          <c:order val="1"/>
          <c:tx>
            <c:strRef>
              <c:f>Sheet1!$F$7</c:f>
              <c:strCache>
                <c:ptCount val="1"/>
                <c:pt idx="0">
                  <c:v>.NET Core 1.X</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numRef>
              <c:f>Sheet1!$D$8:$D$12</c:f>
              <c:numCache>
                <c:formatCode>mmm\-yy</c:formatCode>
                <c:ptCount val="5"/>
                <c:pt idx="0">
                  <c:v>43009</c:v>
                </c:pt>
                <c:pt idx="1">
                  <c:v>43040</c:v>
                </c:pt>
                <c:pt idx="2">
                  <c:v>43070</c:v>
                </c:pt>
                <c:pt idx="3">
                  <c:v>43101</c:v>
                </c:pt>
                <c:pt idx="4">
                  <c:v>43132</c:v>
                </c:pt>
              </c:numCache>
            </c:numRef>
          </c:cat>
          <c:val>
            <c:numRef>
              <c:f>Sheet1!$F$8:$F$12</c:f>
              <c:numCache>
                <c:formatCode>General</c:formatCode>
                <c:ptCount val="5"/>
                <c:pt idx="0">
                  <c:v>111783</c:v>
                </c:pt>
                <c:pt idx="1">
                  <c:v>138628</c:v>
                </c:pt>
                <c:pt idx="2">
                  <c:v>111451</c:v>
                </c:pt>
                <c:pt idx="3">
                  <c:v>109309</c:v>
                </c:pt>
                <c:pt idx="4">
                  <c:v>90056</c:v>
                </c:pt>
              </c:numCache>
            </c:numRef>
          </c:val>
          <c:smooth val="0"/>
          <c:extLst>
            <c:ext xmlns:c16="http://schemas.microsoft.com/office/drawing/2014/chart" uri="{C3380CC4-5D6E-409C-BE32-E72D297353CC}">
              <c16:uniqueId val="{00000001-6CA6-4763-B44F-EDF34FCDA2AA}"/>
            </c:ext>
          </c:extLst>
        </c:ser>
        <c:dLbls>
          <c:showLegendKey val="0"/>
          <c:showVal val="0"/>
          <c:showCatName val="0"/>
          <c:showSerName val="0"/>
          <c:showPercent val="0"/>
          <c:showBubbleSize val="0"/>
        </c:dLbls>
        <c:marker val="1"/>
        <c:smooth val="0"/>
        <c:axId val="530480672"/>
        <c:axId val="530480344"/>
      </c:lineChart>
      <c:dateAx>
        <c:axId val="530480672"/>
        <c:scaling>
          <c:orientation val="minMax"/>
        </c:scaling>
        <c:delete val="0"/>
        <c:axPos val="b"/>
        <c:majorGridlines>
          <c:spPr>
            <a:ln w="9525" cap="flat" cmpd="sng" algn="ctr">
              <a:solidFill>
                <a:schemeClr val="tx1">
                  <a:lumMod val="15000"/>
                  <a:lumOff val="85000"/>
                </a:schemeClr>
              </a:solidFill>
              <a:round/>
            </a:ln>
            <a:effectLst/>
          </c:spPr>
        </c:majorGridlines>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530480344"/>
        <c:crosses val="autoZero"/>
        <c:auto val="1"/>
        <c:lblOffset val="100"/>
        <c:baseTimeUnit val="months"/>
      </c:dateAx>
      <c:valAx>
        <c:axId val="530480344"/>
        <c:scaling>
          <c:orientation val="minMax"/>
        </c:scaling>
        <c:delete val="1"/>
        <c:axPos val="l"/>
        <c:numFmt formatCode="General" sourceLinked="1"/>
        <c:majorTickMark val="none"/>
        <c:minorTickMark val="none"/>
        <c:tickLblPos val="nextTo"/>
        <c:crossAx val="530480672"/>
        <c:crosses val="autoZero"/>
        <c:crossBetween val="between"/>
      </c:valAx>
      <c:spPr>
        <a:noFill/>
        <a:ln>
          <a:noFill/>
        </a:ln>
        <a:effectLst/>
      </c:spPr>
    </c:plotArea>
    <c:legend>
      <c:legendPos val="t"/>
      <c:layout>
        <c:manualLayout>
          <c:xMode val="edge"/>
          <c:yMode val="edge"/>
          <c:x val="0.21207712072169915"/>
          <c:y val="6.8938028667053355E-2"/>
          <c:w val="0.57584575855660169"/>
          <c:h val="8.0210313976920369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01F62C-AC9D-4BD1-8AEE-D1B3F7ECFD72}" type="doc">
      <dgm:prSet loTypeId="urn:microsoft.com/office/officeart/2005/8/layout/arrow2" loCatId="process" qsTypeId="urn:microsoft.com/office/officeart/2005/8/quickstyle/simple1" qsCatId="simple" csTypeId="urn:microsoft.com/office/officeart/2005/8/colors/accent2_4" csCatId="accent2" phldr="1"/>
      <dgm:spPr/>
    </dgm:pt>
    <dgm:pt modelId="{5DECA359-EB6A-4CC8-8B65-7F82BD17B041}">
      <dgm:prSet phldrT="[Text]" custT="1"/>
      <dgm:spPr/>
      <dgm:t>
        <a:bodyPr/>
        <a:lstStyle/>
        <a:p>
          <a:r>
            <a:rPr lang="en-US" sz="1800" b="1" dirty="0"/>
            <a:t>2001-</a:t>
          </a:r>
          <a:r>
            <a:rPr lang="en-US" sz="1800" dirty="0"/>
            <a:t> ECMA-335</a:t>
          </a:r>
        </a:p>
      </dgm:t>
    </dgm:pt>
    <dgm:pt modelId="{CDE66DC1-941E-432F-B0BB-46700B6CA983}" type="parTrans" cxnId="{3644BF0D-383A-4C5C-AF66-3C12D074B577}">
      <dgm:prSet/>
      <dgm:spPr/>
      <dgm:t>
        <a:bodyPr/>
        <a:lstStyle/>
        <a:p>
          <a:endParaRPr lang="en-US"/>
        </a:p>
      </dgm:t>
    </dgm:pt>
    <dgm:pt modelId="{1664592B-AFA7-4170-8781-772B37D022B9}" type="sibTrans" cxnId="{3644BF0D-383A-4C5C-AF66-3C12D074B577}">
      <dgm:prSet/>
      <dgm:spPr/>
      <dgm:t>
        <a:bodyPr/>
        <a:lstStyle/>
        <a:p>
          <a:endParaRPr lang="en-US"/>
        </a:p>
      </dgm:t>
    </dgm:pt>
    <dgm:pt modelId="{8B6DD358-51BF-4757-8751-7796FAC5E1F6}">
      <dgm:prSet phldrT="[Text]" custT="1"/>
      <dgm:spPr/>
      <dgm:t>
        <a:bodyPr/>
        <a:lstStyle/>
        <a:p>
          <a:pPr marL="0">
            <a:lnSpc>
              <a:spcPct val="100000"/>
            </a:lnSpc>
            <a:buNone/>
          </a:pPr>
          <a:r>
            <a:rPr lang="en-US" sz="1800" b="1" dirty="0"/>
            <a:t>2002-</a:t>
          </a:r>
          <a:r>
            <a:rPr lang="en-US" sz="1800" dirty="0"/>
            <a:t> .NET 1.0 for Windows released, Mono project begins	</a:t>
          </a:r>
        </a:p>
      </dgm:t>
    </dgm:pt>
    <dgm:pt modelId="{BB507609-5D96-485C-AA4D-603615282FB7}" type="parTrans" cxnId="{CA465489-0965-47B7-B0AF-C7B581A3273E}">
      <dgm:prSet/>
      <dgm:spPr/>
      <dgm:t>
        <a:bodyPr/>
        <a:lstStyle/>
        <a:p>
          <a:endParaRPr lang="en-US"/>
        </a:p>
      </dgm:t>
    </dgm:pt>
    <dgm:pt modelId="{3BD186A1-8242-4EC2-A64B-8FF7EA165DDC}" type="sibTrans" cxnId="{CA465489-0965-47B7-B0AF-C7B581A3273E}">
      <dgm:prSet/>
      <dgm:spPr/>
      <dgm:t>
        <a:bodyPr/>
        <a:lstStyle/>
        <a:p>
          <a:endParaRPr lang="en-US"/>
        </a:p>
      </dgm:t>
    </dgm:pt>
    <dgm:pt modelId="{61F523E6-DE2D-47FC-ADC7-928BC14DCEF8}">
      <dgm:prSet phldrT="[Text]" custT="1"/>
      <dgm:spPr/>
      <dgm:t>
        <a:bodyPr/>
        <a:lstStyle/>
        <a:p>
          <a:r>
            <a:rPr lang="en-US" sz="1800" b="1" dirty="0"/>
            <a:t>April 2014- </a:t>
          </a:r>
          <a:r>
            <a:rPr lang="en-US" sz="1800" dirty="0"/>
            <a:t>.NET Compiler Platform (“Roslyn”) Open Source 	             	       .NET Foundation founded</a:t>
          </a:r>
        </a:p>
      </dgm:t>
    </dgm:pt>
    <dgm:pt modelId="{348A9F91-B7D1-4492-AB48-12D5A5A270A4}" type="parTrans" cxnId="{78954D79-6186-4974-B22B-31B2F59A2BB7}">
      <dgm:prSet/>
      <dgm:spPr/>
      <dgm:t>
        <a:bodyPr/>
        <a:lstStyle/>
        <a:p>
          <a:endParaRPr lang="en-US"/>
        </a:p>
      </dgm:t>
    </dgm:pt>
    <dgm:pt modelId="{0637AABF-B55D-468E-8C7B-F586C14B5E63}" type="sibTrans" cxnId="{78954D79-6186-4974-B22B-31B2F59A2BB7}">
      <dgm:prSet/>
      <dgm:spPr/>
      <dgm:t>
        <a:bodyPr/>
        <a:lstStyle/>
        <a:p>
          <a:endParaRPr lang="en-US"/>
        </a:p>
      </dgm:t>
    </dgm:pt>
    <dgm:pt modelId="{4EE8B073-2662-4211-88FD-3F780B479335}">
      <dgm:prSet phldrT="[Text]" custT="1"/>
      <dgm:spPr/>
      <dgm:t>
        <a:bodyPr/>
        <a:lstStyle/>
        <a:p>
          <a:r>
            <a:rPr lang="en-US" sz="1800" b="1" dirty="0"/>
            <a:t>Nov 2014</a:t>
          </a:r>
          <a:r>
            <a:rPr lang="en-US" sz="1800" dirty="0"/>
            <a:t>- .NET Core Cross-plat, Open Source</a:t>
          </a:r>
        </a:p>
      </dgm:t>
    </dgm:pt>
    <dgm:pt modelId="{F353C548-4CC1-4045-97DC-2CA70C22248E}" type="parTrans" cxnId="{592F43C7-AA7F-40DB-A6EE-87A06A40C8EE}">
      <dgm:prSet/>
      <dgm:spPr/>
      <dgm:t>
        <a:bodyPr/>
        <a:lstStyle/>
        <a:p>
          <a:endParaRPr lang="en-US"/>
        </a:p>
      </dgm:t>
    </dgm:pt>
    <dgm:pt modelId="{21ECDFE4-18F6-4853-A046-687374723F93}" type="sibTrans" cxnId="{592F43C7-AA7F-40DB-A6EE-87A06A40C8EE}">
      <dgm:prSet/>
      <dgm:spPr/>
      <dgm:t>
        <a:bodyPr/>
        <a:lstStyle/>
        <a:p>
          <a:endParaRPr lang="en-US"/>
        </a:p>
      </dgm:t>
    </dgm:pt>
    <dgm:pt modelId="{9170D7C7-E3FE-43F7-B22D-00B2FA2A372B}">
      <dgm:prSet phldrT="[Text]" custT="1"/>
      <dgm:spPr/>
      <dgm:t>
        <a:bodyPr/>
        <a:lstStyle/>
        <a:p>
          <a:r>
            <a:rPr lang="en-US" sz="1800" b="1" dirty="0"/>
            <a:t>2008-</a:t>
          </a:r>
          <a:r>
            <a:rPr lang="en-US" sz="1800" dirty="0"/>
            <a:t> ASP.NET MVC (web platform) Open Source</a:t>
          </a:r>
        </a:p>
      </dgm:t>
    </dgm:pt>
    <dgm:pt modelId="{E4041F66-E402-4253-94B2-F78A1DC39BAA}" type="parTrans" cxnId="{63CA3C3F-3B85-446D-A207-E8AC06E3A570}">
      <dgm:prSet/>
      <dgm:spPr/>
      <dgm:t>
        <a:bodyPr/>
        <a:lstStyle/>
        <a:p>
          <a:endParaRPr lang="en-US"/>
        </a:p>
      </dgm:t>
    </dgm:pt>
    <dgm:pt modelId="{2C28FEF2-A27E-4665-97D3-925C6F5693C2}" type="sibTrans" cxnId="{63CA3C3F-3B85-446D-A207-E8AC06E3A570}">
      <dgm:prSet/>
      <dgm:spPr/>
      <dgm:t>
        <a:bodyPr/>
        <a:lstStyle/>
        <a:p>
          <a:endParaRPr lang="en-US"/>
        </a:p>
      </dgm:t>
    </dgm:pt>
    <dgm:pt modelId="{4563629F-5758-4E7A-8599-1AED44CDE18B}">
      <dgm:prSet phldrT="[Text]" custScaleX="287585" custScaleY="18877" custLinFactNeighborX="-78647" custLinFactNeighborY="-19876"/>
      <dgm:spPr/>
      <dgm:t>
        <a:bodyPr/>
        <a:lstStyle/>
        <a:p>
          <a:endParaRPr lang="en-US"/>
        </a:p>
      </dgm:t>
    </dgm:pt>
    <dgm:pt modelId="{7B883F9B-51D9-42ED-8BE9-43167FDF9A8C}" type="parTrans" cxnId="{FE93BB38-03E3-4889-9C4F-0D410C6D4B1C}">
      <dgm:prSet/>
      <dgm:spPr/>
      <dgm:t>
        <a:bodyPr/>
        <a:lstStyle/>
        <a:p>
          <a:endParaRPr lang="en-US"/>
        </a:p>
      </dgm:t>
    </dgm:pt>
    <dgm:pt modelId="{75E555FE-B66C-41B0-8C59-58A5D74DCCD2}" type="sibTrans" cxnId="{FE93BB38-03E3-4889-9C4F-0D410C6D4B1C}">
      <dgm:prSet/>
      <dgm:spPr/>
      <dgm:t>
        <a:bodyPr/>
        <a:lstStyle/>
        <a:p>
          <a:endParaRPr lang="en-US"/>
        </a:p>
      </dgm:t>
    </dgm:pt>
    <dgm:pt modelId="{C29B98F0-A956-4130-BF21-1FE0BAFBB787}" type="pres">
      <dgm:prSet presAssocID="{A801F62C-AC9D-4BD1-8AEE-D1B3F7ECFD72}" presName="arrowDiagram" presStyleCnt="0">
        <dgm:presLayoutVars>
          <dgm:chMax val="5"/>
          <dgm:dir/>
          <dgm:resizeHandles val="exact"/>
        </dgm:presLayoutVars>
      </dgm:prSet>
      <dgm:spPr/>
    </dgm:pt>
    <dgm:pt modelId="{445CE76B-B663-4A13-91FA-4833B1F882E0}" type="pres">
      <dgm:prSet presAssocID="{A801F62C-AC9D-4BD1-8AEE-D1B3F7ECFD72}" presName="arrow" presStyleLbl="bgShp" presStyleIdx="0" presStyleCnt="1" custAng="21051906" custScaleX="131407" custLinFactNeighborY="-966"/>
      <dgm:spPr>
        <a:solidFill>
          <a:schemeClr val="accent1">
            <a:lumMod val="40000"/>
            <a:lumOff val="60000"/>
          </a:schemeClr>
        </a:solidFill>
      </dgm:spPr>
    </dgm:pt>
    <dgm:pt modelId="{DD2FDE80-BD76-4FE6-AD76-212799F56C9B}" type="pres">
      <dgm:prSet presAssocID="{A801F62C-AC9D-4BD1-8AEE-D1B3F7ECFD72}" presName="arrowDiagram5" presStyleCnt="0"/>
      <dgm:spPr/>
    </dgm:pt>
    <dgm:pt modelId="{1A79CE91-146D-4A58-8CFF-24E185EEE864}" type="pres">
      <dgm:prSet presAssocID="{5DECA359-EB6A-4CC8-8B65-7F82BD17B041}" presName="bullet5a" presStyleLbl="node1" presStyleIdx="0" presStyleCnt="5" custLinFactX="-269167" custLinFactY="231224" custLinFactNeighborX="-300000" custLinFactNeighborY="300000">
        <dgm:style>
          <a:lnRef idx="3">
            <a:schemeClr val="lt1"/>
          </a:lnRef>
          <a:fillRef idx="1">
            <a:schemeClr val="accent2"/>
          </a:fillRef>
          <a:effectRef idx="1">
            <a:schemeClr val="accent2"/>
          </a:effectRef>
          <a:fontRef idx="minor">
            <a:schemeClr val="lt1"/>
          </a:fontRef>
        </dgm:style>
      </dgm:prSet>
      <dgm:spPr>
        <a:solidFill>
          <a:schemeClr val="tx2"/>
        </a:solidFill>
      </dgm:spPr>
    </dgm:pt>
    <dgm:pt modelId="{02ACBB0C-A4E6-4CE0-AB81-EEC339D618C4}" type="pres">
      <dgm:prSet presAssocID="{5DECA359-EB6A-4CC8-8B65-7F82BD17B041}" presName="textBox5a" presStyleLbl="revTx" presStyleIdx="0" presStyleCnt="5" custScaleX="181353" custScaleY="29595" custLinFactNeighborX="-46634" custLinFactNeighborY="44428">
        <dgm:presLayoutVars>
          <dgm:bulletEnabled val="1"/>
        </dgm:presLayoutVars>
      </dgm:prSet>
      <dgm:spPr/>
    </dgm:pt>
    <dgm:pt modelId="{0AD565A3-5AC3-4127-A403-CC5DC4A0D427}" type="pres">
      <dgm:prSet presAssocID="{8B6DD358-51BF-4757-8751-7796FAC5E1F6}" presName="bullet5b" presStyleLbl="node1" presStyleIdx="1" presStyleCnt="5" custLinFactX="-219479" custLinFactY="200000" custLinFactNeighborX="-300000" custLinFactNeighborY="222509">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2CF6D86F-C3C8-4708-9EA9-7215C8E231C2}" type="pres">
      <dgm:prSet presAssocID="{8B6DD358-51BF-4757-8751-7796FAC5E1F6}" presName="textBox5b" presStyleLbl="revTx" presStyleIdx="1" presStyleCnt="5" custScaleX="517012" custScaleY="26395" custLinFactX="4191" custLinFactNeighborX="100000" custLinFactNeighborY="21530">
        <dgm:presLayoutVars>
          <dgm:bulletEnabled val="1"/>
        </dgm:presLayoutVars>
      </dgm:prSet>
      <dgm:spPr/>
    </dgm:pt>
    <dgm:pt modelId="{FE73A144-1EF7-4D1D-A0D8-4B0231E7A56E}" type="pres">
      <dgm:prSet presAssocID="{9170D7C7-E3FE-43F7-B22D-00B2FA2A372B}" presName="bullet5c" presStyleLbl="node1" presStyleIdx="2" presStyleCnt="5" custLinFactX="-214284" custLinFactY="104221" custLinFactNeighborX="-300000" custLinFactNeighborY="200000">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65D9C5E1-E7BD-41A6-9C64-5D4CA8948D44}" type="pres">
      <dgm:prSet presAssocID="{9170D7C7-E3FE-43F7-B22D-00B2FA2A372B}" presName="textBox5c" presStyleLbl="revTx" presStyleIdx="2" presStyleCnt="5" custScaleX="344772" custScaleY="20898" custLinFactNeighborX="2357" custLinFactNeighborY="7743">
        <dgm:presLayoutVars>
          <dgm:bulletEnabled val="1"/>
        </dgm:presLayoutVars>
      </dgm:prSet>
      <dgm:spPr/>
    </dgm:pt>
    <dgm:pt modelId="{37BC5191-6CA7-4BCD-BD18-FA4936AE9D47}" type="pres">
      <dgm:prSet presAssocID="{61F523E6-DE2D-47FC-ADC7-928BC14DCEF8}" presName="bullet5d" presStyleLbl="node1" presStyleIdx="3" presStyleCnt="5" custLinFactX="-173596" custLinFactY="36697" custLinFactNeighborX="-200000" custLinFactNeighborY="100000">
        <dgm:style>
          <a:lnRef idx="3">
            <a:schemeClr val="lt1"/>
          </a:lnRef>
          <a:fillRef idx="1">
            <a:schemeClr val="accent2"/>
          </a:fillRef>
          <a:effectRef idx="1">
            <a:schemeClr val="accent2"/>
          </a:effectRef>
          <a:fontRef idx="minor">
            <a:schemeClr val="lt1"/>
          </a:fontRef>
        </dgm:style>
      </dgm:prSet>
      <dgm:spPr/>
    </dgm:pt>
    <dgm:pt modelId="{D68714DF-9EDE-4838-9966-03944FEEBB86}" type="pres">
      <dgm:prSet presAssocID="{61F523E6-DE2D-47FC-ADC7-928BC14DCEF8}" presName="textBox5d" presStyleLbl="revTx" presStyleIdx="3" presStyleCnt="5" custScaleX="403782" custScaleY="14935" custLinFactNeighborX="43801" custLinFactNeighborY="-12794">
        <dgm:presLayoutVars>
          <dgm:bulletEnabled val="1"/>
        </dgm:presLayoutVars>
      </dgm:prSet>
      <dgm:spPr/>
    </dgm:pt>
    <dgm:pt modelId="{11088BE2-FC9D-41F7-A371-06827BFE761D}" type="pres">
      <dgm:prSet presAssocID="{4EE8B073-2662-4211-88FD-3F780B479335}" presName="bullet5e" presStyleLbl="node1" presStyleIdx="4" presStyleCnt="5" custScaleX="87197" custScaleY="87197" custLinFactX="-167033" custLinFactNeighborX="-200000" custLinFactNeighborY="84470">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36BA0F86-05E3-4F56-8DDA-64D8EA824BE5}" type="pres">
      <dgm:prSet presAssocID="{4EE8B073-2662-4211-88FD-3F780B479335}" presName="textBox5e" presStyleLbl="revTx" presStyleIdx="4" presStyleCnt="5" custScaleX="340981" custScaleY="18877" custLinFactNeighborX="-24009" custLinFactNeighborY="-17646">
        <dgm:presLayoutVars>
          <dgm:bulletEnabled val="1"/>
        </dgm:presLayoutVars>
      </dgm:prSet>
      <dgm:spPr/>
    </dgm:pt>
  </dgm:ptLst>
  <dgm:cxnLst>
    <dgm:cxn modelId="{3644BF0D-383A-4C5C-AF66-3C12D074B577}" srcId="{A801F62C-AC9D-4BD1-8AEE-D1B3F7ECFD72}" destId="{5DECA359-EB6A-4CC8-8B65-7F82BD17B041}" srcOrd="0" destOrd="0" parTransId="{CDE66DC1-941E-432F-B0BB-46700B6CA983}" sibTransId="{1664592B-AFA7-4170-8781-772B37D022B9}"/>
    <dgm:cxn modelId="{FE93BB38-03E3-4889-9C4F-0D410C6D4B1C}" srcId="{A801F62C-AC9D-4BD1-8AEE-D1B3F7ECFD72}" destId="{4563629F-5758-4E7A-8599-1AED44CDE18B}" srcOrd="5" destOrd="0" parTransId="{7B883F9B-51D9-42ED-8BE9-43167FDF9A8C}" sibTransId="{75E555FE-B66C-41B0-8C59-58A5D74DCCD2}"/>
    <dgm:cxn modelId="{63CA3C3F-3B85-446D-A207-E8AC06E3A570}" srcId="{A801F62C-AC9D-4BD1-8AEE-D1B3F7ECFD72}" destId="{9170D7C7-E3FE-43F7-B22D-00B2FA2A372B}" srcOrd="2" destOrd="0" parTransId="{E4041F66-E402-4253-94B2-F78A1DC39BAA}" sibTransId="{2C28FEF2-A27E-4665-97D3-925C6F5693C2}"/>
    <dgm:cxn modelId="{25C5E176-5607-40F7-98D5-639AF06EA712}" type="presOf" srcId="{A801F62C-AC9D-4BD1-8AEE-D1B3F7ECFD72}" destId="{C29B98F0-A956-4130-BF21-1FE0BAFBB787}" srcOrd="0" destOrd="0" presId="urn:microsoft.com/office/officeart/2005/8/layout/arrow2"/>
    <dgm:cxn modelId="{78954D79-6186-4974-B22B-31B2F59A2BB7}" srcId="{A801F62C-AC9D-4BD1-8AEE-D1B3F7ECFD72}" destId="{61F523E6-DE2D-47FC-ADC7-928BC14DCEF8}" srcOrd="3" destOrd="0" parTransId="{348A9F91-B7D1-4492-AB48-12D5A5A270A4}" sibTransId="{0637AABF-B55D-468E-8C7B-F586C14B5E63}"/>
    <dgm:cxn modelId="{ACBE487B-FA3E-45F6-BA3E-542D9F973B15}" type="presOf" srcId="{8B6DD358-51BF-4757-8751-7796FAC5E1F6}" destId="{2CF6D86F-C3C8-4708-9EA9-7215C8E231C2}" srcOrd="0" destOrd="0" presId="urn:microsoft.com/office/officeart/2005/8/layout/arrow2"/>
    <dgm:cxn modelId="{CA465489-0965-47B7-B0AF-C7B581A3273E}" srcId="{A801F62C-AC9D-4BD1-8AEE-D1B3F7ECFD72}" destId="{8B6DD358-51BF-4757-8751-7796FAC5E1F6}" srcOrd="1" destOrd="0" parTransId="{BB507609-5D96-485C-AA4D-603615282FB7}" sibTransId="{3BD186A1-8242-4EC2-A64B-8FF7EA165DDC}"/>
    <dgm:cxn modelId="{0AB80497-9034-4CF2-BD25-B467A43B5283}" type="presOf" srcId="{5DECA359-EB6A-4CC8-8B65-7F82BD17B041}" destId="{02ACBB0C-A4E6-4CE0-AB81-EEC339D618C4}" srcOrd="0" destOrd="0" presId="urn:microsoft.com/office/officeart/2005/8/layout/arrow2"/>
    <dgm:cxn modelId="{CC89CEB3-5AAE-43DE-8EB0-2DB3BA797881}" type="presOf" srcId="{9170D7C7-E3FE-43F7-B22D-00B2FA2A372B}" destId="{65D9C5E1-E7BD-41A6-9C64-5D4CA8948D44}" srcOrd="0" destOrd="0" presId="urn:microsoft.com/office/officeart/2005/8/layout/arrow2"/>
    <dgm:cxn modelId="{592F43C7-AA7F-40DB-A6EE-87A06A40C8EE}" srcId="{A801F62C-AC9D-4BD1-8AEE-D1B3F7ECFD72}" destId="{4EE8B073-2662-4211-88FD-3F780B479335}" srcOrd="4" destOrd="0" parTransId="{F353C548-4CC1-4045-97DC-2CA70C22248E}" sibTransId="{21ECDFE4-18F6-4853-A046-687374723F93}"/>
    <dgm:cxn modelId="{D76C70D2-908E-4340-873D-8DD3B07DADA4}" type="presOf" srcId="{4EE8B073-2662-4211-88FD-3F780B479335}" destId="{36BA0F86-05E3-4F56-8DDA-64D8EA824BE5}" srcOrd="0" destOrd="0" presId="urn:microsoft.com/office/officeart/2005/8/layout/arrow2"/>
    <dgm:cxn modelId="{E348B9F3-186E-453C-9DAB-0113EEDC5D34}" type="presOf" srcId="{61F523E6-DE2D-47FC-ADC7-928BC14DCEF8}" destId="{D68714DF-9EDE-4838-9966-03944FEEBB86}" srcOrd="0" destOrd="0" presId="urn:microsoft.com/office/officeart/2005/8/layout/arrow2"/>
    <dgm:cxn modelId="{4ABB8962-3BB6-4E45-AF36-B690E508C722}" type="presParOf" srcId="{C29B98F0-A956-4130-BF21-1FE0BAFBB787}" destId="{445CE76B-B663-4A13-91FA-4833B1F882E0}" srcOrd="0" destOrd="0" presId="urn:microsoft.com/office/officeart/2005/8/layout/arrow2"/>
    <dgm:cxn modelId="{80F2B8BB-A9D1-42A0-A446-725FA810ABFE}" type="presParOf" srcId="{C29B98F0-A956-4130-BF21-1FE0BAFBB787}" destId="{DD2FDE80-BD76-4FE6-AD76-212799F56C9B}" srcOrd="1" destOrd="0" presId="urn:microsoft.com/office/officeart/2005/8/layout/arrow2"/>
    <dgm:cxn modelId="{35CC3BCA-6DF3-4CC6-B196-A5F0A11952C3}" type="presParOf" srcId="{DD2FDE80-BD76-4FE6-AD76-212799F56C9B}" destId="{1A79CE91-146D-4A58-8CFF-24E185EEE864}" srcOrd="0" destOrd="0" presId="urn:microsoft.com/office/officeart/2005/8/layout/arrow2"/>
    <dgm:cxn modelId="{F3D3B1C4-FFF2-438D-B4A6-6BBDD53A7378}" type="presParOf" srcId="{DD2FDE80-BD76-4FE6-AD76-212799F56C9B}" destId="{02ACBB0C-A4E6-4CE0-AB81-EEC339D618C4}" srcOrd="1" destOrd="0" presId="urn:microsoft.com/office/officeart/2005/8/layout/arrow2"/>
    <dgm:cxn modelId="{C7D252CF-AA55-4FD9-837E-9FBAB21B9038}" type="presParOf" srcId="{DD2FDE80-BD76-4FE6-AD76-212799F56C9B}" destId="{0AD565A3-5AC3-4127-A403-CC5DC4A0D427}" srcOrd="2" destOrd="0" presId="urn:microsoft.com/office/officeart/2005/8/layout/arrow2"/>
    <dgm:cxn modelId="{73556352-5F84-45E3-A002-51802265191E}" type="presParOf" srcId="{DD2FDE80-BD76-4FE6-AD76-212799F56C9B}" destId="{2CF6D86F-C3C8-4708-9EA9-7215C8E231C2}" srcOrd="3" destOrd="0" presId="urn:microsoft.com/office/officeart/2005/8/layout/arrow2"/>
    <dgm:cxn modelId="{18BCB69C-49E5-4D17-BC9A-33DA44692CB0}" type="presParOf" srcId="{DD2FDE80-BD76-4FE6-AD76-212799F56C9B}" destId="{FE73A144-1EF7-4D1D-A0D8-4B0231E7A56E}" srcOrd="4" destOrd="0" presId="urn:microsoft.com/office/officeart/2005/8/layout/arrow2"/>
    <dgm:cxn modelId="{42AAF556-D55F-441E-B91E-2485CB88F76B}" type="presParOf" srcId="{DD2FDE80-BD76-4FE6-AD76-212799F56C9B}" destId="{65D9C5E1-E7BD-41A6-9C64-5D4CA8948D44}" srcOrd="5" destOrd="0" presId="urn:microsoft.com/office/officeart/2005/8/layout/arrow2"/>
    <dgm:cxn modelId="{3C1EDC62-30E0-40D3-90C6-49264C33AC19}" type="presParOf" srcId="{DD2FDE80-BD76-4FE6-AD76-212799F56C9B}" destId="{37BC5191-6CA7-4BCD-BD18-FA4936AE9D47}" srcOrd="6" destOrd="0" presId="urn:microsoft.com/office/officeart/2005/8/layout/arrow2"/>
    <dgm:cxn modelId="{AD20DAA6-3787-4F96-9D4C-CDEB034EFFD6}" type="presParOf" srcId="{DD2FDE80-BD76-4FE6-AD76-212799F56C9B}" destId="{D68714DF-9EDE-4838-9966-03944FEEBB86}" srcOrd="7" destOrd="0" presId="urn:microsoft.com/office/officeart/2005/8/layout/arrow2"/>
    <dgm:cxn modelId="{14A69CEE-7E9B-4D59-A082-38BCA0BBA432}" type="presParOf" srcId="{DD2FDE80-BD76-4FE6-AD76-212799F56C9B}" destId="{11088BE2-FC9D-41F7-A371-06827BFE761D}" srcOrd="8" destOrd="0" presId="urn:microsoft.com/office/officeart/2005/8/layout/arrow2"/>
    <dgm:cxn modelId="{EA883E96-87D1-4AA6-AC7B-62DA85A6AA93}" type="presParOf" srcId="{DD2FDE80-BD76-4FE6-AD76-212799F56C9B}" destId="{36BA0F86-05E3-4F56-8DDA-64D8EA824BE5}" srcOrd="9" destOrd="0" presId="urn:microsoft.com/office/officeart/2005/8/layout/arrow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CE76B-B663-4A13-91FA-4833B1F882E0}">
      <dsp:nvSpPr>
        <dsp:cNvPr id="0" name=""/>
        <dsp:cNvSpPr/>
      </dsp:nvSpPr>
      <dsp:spPr>
        <a:xfrm rot="21051906">
          <a:off x="-267102" y="-52214"/>
          <a:ext cx="11364531" cy="5405216"/>
        </a:xfrm>
        <a:prstGeom prst="swooshArrow">
          <a:avLst>
            <a:gd name="adj1" fmla="val 25000"/>
            <a:gd name="adj2" fmla="val 25000"/>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1A79CE91-146D-4A58-8CFF-24E185EEE864}">
      <dsp:nvSpPr>
        <dsp:cNvPr id="0" name=""/>
        <dsp:cNvSpPr/>
      </dsp:nvSpPr>
      <dsp:spPr>
        <a:xfrm>
          <a:off x="810711" y="5075986"/>
          <a:ext cx="198911" cy="198911"/>
        </a:xfrm>
        <a:prstGeom prst="ellipse">
          <a:avLst/>
        </a:prstGeom>
        <a:solidFill>
          <a:schemeClr val="tx2"/>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02ACBB0C-A4E6-4CE0-AB81-EEC339D618C4}">
      <dsp:nvSpPr>
        <dsp:cNvPr id="0" name=""/>
        <dsp:cNvSpPr/>
      </dsp:nvSpPr>
      <dsp:spPr>
        <a:xfrm>
          <a:off x="1053138" y="5024493"/>
          <a:ext cx="2054608" cy="380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399"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2001-</a:t>
          </a:r>
          <a:r>
            <a:rPr lang="en-US" sz="1800" kern="1200" dirty="0"/>
            <a:t> ECMA-335</a:t>
          </a:r>
        </a:p>
      </dsp:txBody>
      <dsp:txXfrm>
        <a:off x="1053138" y="5024493"/>
        <a:ext cx="2054608" cy="380722"/>
      </dsp:txXfrm>
    </dsp:sp>
    <dsp:sp modelId="{0AD565A3-5AC3-4127-A403-CC5DC4A0D427}">
      <dsp:nvSpPr>
        <dsp:cNvPr id="0" name=""/>
        <dsp:cNvSpPr/>
      </dsp:nvSpPr>
      <dsp:spPr>
        <a:xfrm>
          <a:off x="1402223" y="4300201"/>
          <a:ext cx="311340" cy="311340"/>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2CF6D86F-C3C8-4708-9EA9-7215C8E231C2}">
      <dsp:nvSpPr>
        <dsp:cNvPr id="0" name=""/>
        <dsp:cNvSpPr/>
      </dsp:nvSpPr>
      <dsp:spPr>
        <a:xfrm>
          <a:off x="1677668" y="4461536"/>
          <a:ext cx="7422355" cy="597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973" tIns="0" rIns="0" bIns="0" numCol="1" spcCol="1270" anchor="t" anchorCtr="0">
          <a:noAutofit/>
        </a:bodyPr>
        <a:lstStyle/>
        <a:p>
          <a:pPr marL="0" lvl="0" indent="0" algn="l" defTabSz="800100">
            <a:lnSpc>
              <a:spcPct val="100000"/>
            </a:lnSpc>
            <a:spcBef>
              <a:spcPct val="0"/>
            </a:spcBef>
            <a:spcAft>
              <a:spcPct val="35000"/>
            </a:spcAft>
            <a:buNone/>
          </a:pPr>
          <a:r>
            <a:rPr lang="en-US" sz="1800" b="1" kern="1200" dirty="0"/>
            <a:t>2002-</a:t>
          </a:r>
          <a:r>
            <a:rPr lang="en-US" sz="1800" kern="1200" dirty="0"/>
            <a:t> .NET 1.0 for Windows released, Mono project begins	</a:t>
          </a:r>
        </a:p>
      </dsp:txBody>
      <dsp:txXfrm>
        <a:off x="1677668" y="4461536"/>
        <a:ext cx="7422355" cy="597790"/>
      </dsp:txXfrm>
    </dsp:sp>
    <dsp:sp modelId="{FE73A144-1EF7-4D1D-A0D8-4B0231E7A56E}">
      <dsp:nvSpPr>
        <dsp:cNvPr id="0" name=""/>
        <dsp:cNvSpPr/>
      </dsp:nvSpPr>
      <dsp:spPr>
        <a:xfrm>
          <a:off x="2268407" y="3422808"/>
          <a:ext cx="415120" cy="415120"/>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65D9C5E1-E7BD-41A6-9C64-5D4CA8948D44}">
      <dsp:nvSpPr>
        <dsp:cNvPr id="0" name=""/>
        <dsp:cNvSpPr/>
      </dsp:nvSpPr>
      <dsp:spPr>
        <a:xfrm>
          <a:off x="2607425" y="3804149"/>
          <a:ext cx="5754695" cy="634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964"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2008-</a:t>
          </a:r>
          <a:r>
            <a:rPr lang="en-US" sz="1800" kern="1200" dirty="0"/>
            <a:t> ASP.NET MVC (web platform) Open Source</a:t>
          </a:r>
        </a:p>
      </dsp:txBody>
      <dsp:txXfrm>
        <a:off x="2607425" y="3804149"/>
        <a:ext cx="5754695" cy="634825"/>
      </dsp:txXfrm>
    </dsp:sp>
    <dsp:sp modelId="{37BC5191-6CA7-4BCD-BD18-FA4936AE9D47}">
      <dsp:nvSpPr>
        <dsp:cNvPr id="0" name=""/>
        <dsp:cNvSpPr/>
      </dsp:nvSpPr>
      <dsp:spPr>
        <a:xfrm>
          <a:off x="4008686" y="2248588"/>
          <a:ext cx="536197" cy="536197"/>
        </a:xfrm>
        <a:prstGeom prst="ellipse">
          <a:avLst/>
        </a:prstGeom>
        <a:solidFill>
          <a:schemeClr val="accent2"/>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D68714DF-9EDE-4838-9966-03944FEEBB86}">
      <dsp:nvSpPr>
        <dsp:cNvPr id="0" name=""/>
        <dsp:cNvSpPr/>
      </dsp:nvSpPr>
      <dsp:spPr>
        <a:xfrm>
          <a:off x="4410398" y="2860699"/>
          <a:ext cx="6984092" cy="540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120"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April 2014- </a:t>
          </a:r>
          <a:r>
            <a:rPr lang="en-US" sz="1800" kern="1200" dirty="0"/>
            <a:t>.NET Compiler Platform (“Roslyn”) Open Source 	             	       .NET Foundation founded</a:t>
          </a:r>
        </a:p>
      </dsp:txBody>
      <dsp:txXfrm>
        <a:off x="4410398" y="2860699"/>
        <a:ext cx="6984092" cy="540870"/>
      </dsp:txXfrm>
    </dsp:sp>
    <dsp:sp modelId="{11088BE2-FC9D-41F7-A371-06827BFE761D}">
      <dsp:nvSpPr>
        <dsp:cNvPr id="0" name=""/>
        <dsp:cNvSpPr/>
      </dsp:nvSpPr>
      <dsp:spPr>
        <a:xfrm>
          <a:off x="5204153" y="1706219"/>
          <a:ext cx="595746" cy="595746"/>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36BA0F86-05E3-4F56-8DDA-64D8EA824BE5}">
      <dsp:nvSpPr>
        <dsp:cNvPr id="0" name=""/>
        <dsp:cNvSpPr/>
      </dsp:nvSpPr>
      <dsp:spPr>
        <a:xfrm>
          <a:off x="5510303" y="2338610"/>
          <a:ext cx="5897843" cy="750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024" tIns="0" rIns="0" bIns="0" numCol="1" spcCol="1270" anchor="t" anchorCtr="0">
          <a:noAutofit/>
        </a:bodyPr>
        <a:lstStyle/>
        <a:p>
          <a:pPr marL="0" lvl="0" indent="0" algn="l" defTabSz="800100">
            <a:lnSpc>
              <a:spcPct val="90000"/>
            </a:lnSpc>
            <a:spcBef>
              <a:spcPct val="0"/>
            </a:spcBef>
            <a:spcAft>
              <a:spcPct val="35000"/>
            </a:spcAft>
            <a:buNone/>
          </a:pPr>
          <a:r>
            <a:rPr lang="en-US" sz="1800" b="1" kern="1200" dirty="0"/>
            <a:t>Nov 2014</a:t>
          </a:r>
          <a:r>
            <a:rPr lang="en-US" sz="1800" kern="1200" dirty="0"/>
            <a:t>- .NET Core Cross-plat, Open Source</a:t>
          </a:r>
        </a:p>
      </dsp:txBody>
      <dsp:txXfrm>
        <a:off x="5510303" y="2338610"/>
        <a:ext cx="5897843" cy="750972"/>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B109183-6A97-499C-A537-A98260FD926B}"/>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endParaRPr lang="en-US"/>
          </a:p>
        </p:txBody>
      </p:sp>
      <p:sp>
        <p:nvSpPr>
          <p:cNvPr id="3" name="Date Placeholder 2">
            <a:extLst>
              <a:ext uri="{FF2B5EF4-FFF2-40B4-BE49-F238E27FC236}">
                <a16:creationId xmlns:a16="http://schemas.microsoft.com/office/drawing/2014/main" id="{8B7B27EE-C43D-48BC-BE7F-8AA923ADF511}"/>
              </a:ext>
            </a:extLst>
          </p:cNvPr>
          <p:cNvSpPr>
            <a:spLocks noGrp="1"/>
          </p:cNvSpPr>
          <p:nvPr>
            <p:ph type="dt" sz="quarter" idx="1"/>
          </p:nvPr>
        </p:nvSpPr>
        <p:spPr>
          <a:xfrm>
            <a:off x="4143375" y="1"/>
            <a:ext cx="3170238" cy="481013"/>
          </a:xfrm>
          <a:prstGeom prst="rect">
            <a:avLst/>
          </a:prstGeom>
        </p:spPr>
        <p:txBody>
          <a:bodyPr vert="horz" lIns="91429" tIns="45715" rIns="91429" bIns="45715" rtlCol="0"/>
          <a:lstStyle>
            <a:lvl1pPr algn="r">
              <a:defRPr sz="1200"/>
            </a:lvl1pPr>
          </a:lstStyle>
          <a:p>
            <a:fld id="{6A4A805B-461C-4670-9402-81E801250286}" type="datetimeFigureOut">
              <a:rPr lang="en-US" smtClean="0"/>
              <a:t>3/26/2018</a:t>
            </a:fld>
            <a:endParaRPr lang="en-US"/>
          </a:p>
        </p:txBody>
      </p:sp>
      <p:sp>
        <p:nvSpPr>
          <p:cNvPr id="4" name="Footer Placeholder 3">
            <a:extLst>
              <a:ext uri="{FF2B5EF4-FFF2-40B4-BE49-F238E27FC236}">
                <a16:creationId xmlns:a16="http://schemas.microsoft.com/office/drawing/2014/main" id="{ECE6E46E-E7C4-451B-8240-39427C18E875}"/>
              </a:ext>
            </a:extLst>
          </p:cNvPr>
          <p:cNvSpPr>
            <a:spLocks noGrp="1"/>
          </p:cNvSpPr>
          <p:nvPr>
            <p:ph type="ftr" sz="quarter" idx="2"/>
          </p:nvPr>
        </p:nvSpPr>
        <p:spPr>
          <a:xfrm>
            <a:off x="0" y="9120188"/>
            <a:ext cx="3170238" cy="481012"/>
          </a:xfrm>
          <a:prstGeom prst="rect">
            <a:avLst/>
          </a:prstGeom>
        </p:spPr>
        <p:txBody>
          <a:bodyPr vert="horz" lIns="91429" tIns="45715" rIns="91429" bIns="45715"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3B97971-52EE-4BDD-A93C-B1B507E4CC55}"/>
              </a:ext>
            </a:extLst>
          </p:cNvPr>
          <p:cNvSpPr>
            <a:spLocks noGrp="1"/>
          </p:cNvSpPr>
          <p:nvPr>
            <p:ph type="sldNum" sz="quarter" idx="3"/>
          </p:nvPr>
        </p:nvSpPr>
        <p:spPr>
          <a:xfrm>
            <a:off x="4143375" y="9120188"/>
            <a:ext cx="3170238" cy="481012"/>
          </a:xfrm>
          <a:prstGeom prst="rect">
            <a:avLst/>
          </a:prstGeom>
        </p:spPr>
        <p:txBody>
          <a:bodyPr vert="horz" lIns="91429" tIns="45715" rIns="91429" bIns="45715" rtlCol="0" anchor="b"/>
          <a:lstStyle>
            <a:lvl1pPr algn="r">
              <a:defRPr sz="1200"/>
            </a:lvl1pPr>
          </a:lstStyle>
          <a:p>
            <a:fld id="{BE7A608B-A52C-471B-B76C-638862CCF1D6}" type="slidenum">
              <a:rPr lang="en-US" smtClean="0"/>
              <a:t>‹#›</a:t>
            </a:fld>
            <a:endParaRPr lang="en-US"/>
          </a:p>
        </p:txBody>
      </p:sp>
    </p:spTree>
    <p:extLst>
      <p:ext uri="{BB962C8B-B14F-4D97-AF65-F5344CB8AC3E}">
        <p14:creationId xmlns:p14="http://schemas.microsoft.com/office/powerpoint/2010/main" val="42370525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0" tIns="48325" rIns="96650" bIns="48325" rtlCol="0" anchor="ctr"/>
          <a:lstStyle/>
          <a:p>
            <a:endParaRPr lang="en-US"/>
          </a:p>
        </p:txBody>
      </p:sp>
      <p:sp>
        <p:nvSpPr>
          <p:cNvPr id="5" name="Notes Placeholder 4"/>
          <p:cNvSpPr>
            <a:spLocks noGrp="1"/>
          </p:cNvSpPr>
          <p:nvPr>
            <p:ph type="body" sz="quarter" idx="3"/>
          </p:nvPr>
        </p:nvSpPr>
        <p:spPr>
          <a:xfrm>
            <a:off x="731521" y="4620578"/>
            <a:ext cx="5852160" cy="3780473"/>
          </a:xfrm>
          <a:prstGeom prst="rect">
            <a:avLst/>
          </a:prstGeom>
        </p:spPr>
        <p:txBody>
          <a:bodyPr vert="horz" lIns="96650" tIns="48325" rIns="96650" bIns="48325"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4143587" y="9119474"/>
            <a:ext cx="3169921" cy="481726"/>
          </a:xfrm>
          <a:prstGeom prst="rect">
            <a:avLst/>
          </a:prstGeom>
        </p:spPr>
        <p:txBody>
          <a:bodyPr vert="horz" lIns="96650" tIns="48325" rIns="96650" bIns="48325" rtlCol="0" anchor="b"/>
          <a:lstStyle>
            <a:lvl1pPr algn="r">
              <a:defRPr sz="1300"/>
            </a:lvl1pPr>
          </a:lstStyle>
          <a:p>
            <a:fld id="{E0AE778D-2A57-4226-B72B-26EA3CA60131}" type="slidenum">
              <a:rPr lang="en-US" smtClean="0"/>
              <a:t>‹#›</a:t>
            </a:fld>
            <a:endParaRPr lang="en-US"/>
          </a:p>
        </p:txBody>
      </p:sp>
      <p:sp>
        <p:nvSpPr>
          <p:cNvPr id="11" name="Header Placeholder 10">
            <a:extLst>
              <a:ext uri="{FF2B5EF4-FFF2-40B4-BE49-F238E27FC236}">
                <a16:creationId xmlns:a16="http://schemas.microsoft.com/office/drawing/2014/main" id="{C6085E80-0CA6-429A-827F-050AA72B63D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01">
              <a:defRPr/>
            </a:pPr>
            <a:fld id="{3F63EB8A-53A4-4077-8798-610E05BE84FE}" type="slidenum">
              <a:rPr lang="en-US">
                <a:solidFill>
                  <a:prstClr val="black"/>
                </a:solidFill>
                <a:latin typeface="Calibri" panose="020F0502020204030204"/>
              </a:rPr>
              <a:pPr defTabSz="966501">
                <a:defRPr/>
              </a:pPr>
              <a:t>1</a:t>
            </a:fld>
            <a:endParaRPr lang="en-US">
              <a:solidFill>
                <a:prstClr val="black"/>
              </a:solidFill>
              <a:latin typeface="Calibri" panose="020F0502020204030204"/>
            </a:endParaRPr>
          </a:p>
        </p:txBody>
      </p:sp>
      <p:sp>
        <p:nvSpPr>
          <p:cNvPr id="8" name="Header Placeholder 10">
            <a:extLst>
              <a:ext uri="{FF2B5EF4-FFF2-40B4-BE49-F238E27FC236}">
                <a16:creationId xmlns:a16="http://schemas.microsoft.com/office/drawing/2014/main" id="{2D783C66-F127-46DC-9F52-CFBF74E00FB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58716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companies taking a bet on .NET because it’s a completely open source project. More than 16,000 contributors* from 3300 companies have contributed to .NET Core and related open source repositories, with over half of the contributions coming from outside Microsoft. </a:t>
            </a:r>
          </a:p>
          <a:p>
            <a:endParaRPr lang="en-US" dirty="0"/>
          </a:p>
          <a:p>
            <a:r>
              <a:rPr lang="en-US" dirty="0"/>
              <a:t>Samsung is a big partner and are releasing their new Smart TVs that support .NET. They plan to expand to all their IoT devices too. </a:t>
            </a:r>
            <a:r>
              <a:rPr lang="en-US" dirty="0" err="1"/>
              <a:t>Illyriad</a:t>
            </a:r>
            <a:r>
              <a:rPr lang="en-US" dirty="0"/>
              <a:t> Games, specifically Ben Adams, contributed many performance enhancements to the platform. They build a MMO with hundreds of thousands of concurrent users so performance is super important to them. These enhancements not only benefit them but everyone that uses .NET. </a:t>
            </a:r>
          </a:p>
          <a:p>
            <a:endParaRPr lang="en-US" dirty="0"/>
          </a:p>
          <a:p>
            <a:pPr defTabSz="966501">
              <a:defRPr/>
            </a:pPr>
            <a:r>
              <a:rPr lang="en-US" dirty="0"/>
              <a:t>*contributor = Submitted a Pull Request or </a:t>
            </a:r>
            <a:r>
              <a:rPr lang="en-US" i="1" dirty="0"/>
              <a:t>Created </a:t>
            </a:r>
            <a:r>
              <a:rPr lang="en-US" dirty="0"/>
              <a:t>an Issue</a:t>
            </a:r>
          </a:p>
          <a:p>
            <a:endParaRPr lang="en-US" dirty="0"/>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10</a:t>
            </a:fld>
            <a:endParaRPr lang="en-US">
              <a:solidFill>
                <a:prstClr val="black"/>
              </a:solidFill>
              <a:latin typeface="Segoe UI" pitchFamily="34" charset="0"/>
            </a:endParaRPr>
          </a:p>
        </p:txBody>
      </p:sp>
      <p:sp>
        <p:nvSpPr>
          <p:cNvPr id="8" name="Header Placeholder 10">
            <a:extLst>
              <a:ext uri="{FF2B5EF4-FFF2-40B4-BE49-F238E27FC236}">
                <a16:creationId xmlns:a16="http://schemas.microsoft.com/office/drawing/2014/main" id="{90CD7AC4-82E9-4367-8CA7-1036982E541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012143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 </a:t>
            </a:r>
            <a:r>
              <a:rPr lang="en-US" b="1" dirty="0" err="1"/>
              <a:t>Zemlin</a:t>
            </a:r>
            <a:r>
              <a:rPr lang="en-US" b="1" dirty="0"/>
              <a:t>, Executive</a:t>
            </a:r>
            <a:r>
              <a:rPr lang="en-US" b="1" baseline="0" dirty="0"/>
              <a:t> director of Linux foundation said “There are 10’s of millions of open source projects, invest in the ones with sustainable ecosystems”. .NET is one of those projects. </a:t>
            </a:r>
            <a:r>
              <a:rPr lang="en-US" dirty="0"/>
              <a:t>June 5</a:t>
            </a:r>
            <a:r>
              <a:rPr lang="en-US" baseline="30000" dirty="0"/>
              <a:t>th</a:t>
            </a:r>
            <a:r>
              <a:rPr lang="en-US" dirty="0"/>
              <a:t> 2017, CNCF</a:t>
            </a:r>
            <a:r>
              <a:rPr lang="en-US" baseline="0" dirty="0"/>
              <a:t> released an analysis of the top 30 highest velocity open source projects today. </a:t>
            </a:r>
            <a:r>
              <a:rPr lang="en-US" dirty="0"/>
              <a:t>This is a logarithmic</a:t>
            </a:r>
            <a:r>
              <a:rPr lang="en-US" baseline="0" dirty="0"/>
              <a:t> scale to measure OSS project velocity with commits on the X axis and PRs and issues on the Y axis, with # of authors indicated by the size of the circle. The farther upper right the more activity a project has. Linux Kernel is #1, followed by Chromium, Kubernetes and </a:t>
            </a:r>
            <a:r>
              <a:rPr lang="en-US" baseline="0" dirty="0" err="1"/>
              <a:t>VSCode</a:t>
            </a:r>
            <a:r>
              <a:rPr lang="en-US" baseline="0" dirty="0"/>
              <a:t>. Notice .NET is the #1 application framework. </a:t>
            </a:r>
          </a:p>
          <a:p>
            <a:endParaRPr lang="en-US" baseline="0" dirty="0"/>
          </a:p>
          <a:p>
            <a:pPr defTabSz="966501">
              <a:defRPr/>
            </a:pPr>
            <a:r>
              <a:rPr lang="en-US" baseline="0" dirty="0"/>
              <a:t>Updated live: https://cdn.rawgit.com/cncf/velocity/d6f852d9/charts/top_30_bubble_chart_2017.html </a:t>
            </a:r>
            <a:endParaRPr lang="en-US" dirty="0"/>
          </a:p>
          <a:p>
            <a:endParaRPr lang="en-US" dirty="0"/>
          </a:p>
        </p:txBody>
      </p:sp>
      <p:sp>
        <p:nvSpPr>
          <p:cNvPr id="4" name="Slide Number Placeholder 3"/>
          <p:cNvSpPr>
            <a:spLocks noGrp="1"/>
          </p:cNvSpPr>
          <p:nvPr>
            <p:ph type="sldNum" sz="quarter" idx="10"/>
          </p:nvPr>
        </p:nvSpPr>
        <p:spPr/>
        <p:txBody>
          <a:bodyPr/>
          <a:lstStyle/>
          <a:p>
            <a:pPr defTabSz="966501">
              <a:defRPr/>
            </a:pPr>
            <a:fld id="{EBAD7DCF-4954-42D1-825D-68A0F61615A4}" type="slidenum">
              <a:rPr lang="en-US">
                <a:solidFill>
                  <a:prstClr val="black"/>
                </a:solidFill>
                <a:latin typeface="Calibri" panose="020F0502020204030204"/>
              </a:rPr>
              <a:pPr defTabSz="966501">
                <a:defRPr/>
              </a:pPr>
              <a:t>11</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5D26D21F-3566-4A31-9CF4-64F7531D051C}"/>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238198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493296" y="4800600"/>
            <a:ext cx="6352673" cy="2420938"/>
          </a:xfrm>
        </p:spPr>
        <p:txBody>
          <a:bodyPr/>
          <a:lstStyle/>
          <a:p>
            <a:pPr defTabSz="966501">
              <a:defRPr/>
            </a:pPr>
            <a:r>
              <a:rPr lang="en-US" dirty="0"/>
              <a:t>This didn’t happen overnight. Here’s a little history of .NET open source…..</a:t>
            </a:r>
          </a:p>
          <a:p>
            <a:pPr defTabSz="966501">
              <a:defRPr/>
            </a:pPr>
            <a:endParaRPr lang="en-US" dirty="0"/>
          </a:p>
          <a:p>
            <a:pPr defTabSz="966501">
              <a:defRPr/>
            </a:pPr>
            <a:r>
              <a:rPr lang="en-US" dirty="0"/>
              <a:t>Dec 2001-Feb 2002. </a:t>
            </a:r>
          </a:p>
          <a:p>
            <a:pPr defTabSz="966501">
              <a:defRPr/>
            </a:pPr>
            <a:r>
              <a:rPr lang="en-US" b="1" dirty="0"/>
              <a:t>A new platform is born. </a:t>
            </a:r>
            <a:r>
              <a:rPr lang="en-US" b="0" dirty="0"/>
              <a:t>Along with HP,</a:t>
            </a:r>
            <a:r>
              <a:rPr lang="en-US" b="0" baseline="0" dirty="0"/>
              <a:t> Intel and others, the ECMA-335 standard was created that defined a common language infrastructure to support multiple programming languages. C# and Visual Basic.NET were released and F# came later in 2007, but there are over 20 other .NET languages today. Visual Studio .NET was released and included C#, VB, C++ development all in one box. This was the first IDE that was truly integrated across multiple languages. </a:t>
            </a:r>
          </a:p>
          <a:p>
            <a:pPr defTabSz="966501">
              <a:defRPr/>
            </a:pPr>
            <a:endParaRPr lang="en-US" b="1" dirty="0"/>
          </a:p>
          <a:p>
            <a:pPr defTabSz="966501">
              <a:defRPr/>
            </a:pPr>
            <a:r>
              <a:rPr lang="en-US" b="1" dirty="0"/>
              <a:t>Mono project begins. </a:t>
            </a:r>
            <a:r>
              <a:rPr lang="en-US" dirty="0"/>
              <a:t>The CLI</a:t>
            </a:r>
            <a:r>
              <a:rPr lang="en-US" baseline="0" dirty="0"/>
              <a:t> spec gave others the ability to create their own .NET implementations. Even though Microsoft built the first .NET Framework for Windows-only, the spec was intentionally portable across OSes and chipsets. The Mono project began, spearheaded by Miguel de Icaza, with the goal to implement Microsoft's new .NET development platform on Linux and Unix-like platforms. Later, Miguel started Xamarin which focused on cross-platform, native, mobile development with C#, built upon Mono. This allows developers to use C# and .NET to build apps for iOS and Android. Unity games development also emerged from Mono. </a:t>
            </a:r>
          </a:p>
          <a:p>
            <a:pPr defTabSz="966501">
              <a:defRPr/>
            </a:pPr>
            <a:endParaRPr lang="en-US" baseline="0" dirty="0"/>
          </a:p>
          <a:p>
            <a:pPr defTabSz="966501">
              <a:defRPr/>
            </a:pPr>
            <a:r>
              <a:rPr lang="en-US" baseline="0" dirty="0"/>
              <a:t>2008. </a:t>
            </a:r>
          </a:p>
          <a:p>
            <a:pPr defTabSz="966501">
              <a:defRPr/>
            </a:pPr>
            <a:r>
              <a:rPr lang="en-US" b="1" baseline="0" dirty="0"/>
              <a:t>ASP.NET MVC web development stack is released to </a:t>
            </a:r>
            <a:r>
              <a:rPr lang="en-US" b="1" baseline="0" dirty="0" err="1"/>
              <a:t>CodePlex</a:t>
            </a:r>
            <a:r>
              <a:rPr lang="en-US" b="1" baseline="0" dirty="0"/>
              <a:t> as open source. </a:t>
            </a:r>
            <a:r>
              <a:rPr lang="en-US" b="0" baseline="0" dirty="0"/>
              <a:t>This was the first application development framework from Microsoft to be released as open source. The underlying runtime and compilers were still closed however. </a:t>
            </a:r>
          </a:p>
          <a:p>
            <a:pPr defTabSz="966501">
              <a:defRPr/>
            </a:pPr>
            <a:endParaRPr lang="en-US" b="0" baseline="0" dirty="0"/>
          </a:p>
          <a:p>
            <a:pPr defTabSz="966501">
              <a:defRPr/>
            </a:pPr>
            <a:r>
              <a:rPr lang="en-US" b="0" baseline="0" dirty="0"/>
              <a:t>2014. </a:t>
            </a:r>
          </a:p>
          <a:p>
            <a:pPr defTabSz="966501">
              <a:defRPr/>
            </a:pPr>
            <a:r>
              <a:rPr lang="en-US" b="1" dirty="0"/>
              <a:t>Hell</a:t>
            </a:r>
            <a:r>
              <a:rPr lang="en-US" b="1" baseline="0" dirty="0"/>
              <a:t> freezes over &amp; pigs fly. </a:t>
            </a:r>
            <a:r>
              <a:rPr lang="en-US" dirty="0"/>
              <a:t>Early 2014 at Microsoft’s BUILD</a:t>
            </a:r>
            <a:r>
              <a:rPr lang="en-US" baseline="0" dirty="0"/>
              <a:t> conference</a:t>
            </a:r>
            <a:r>
              <a:rPr lang="en-US" dirty="0"/>
              <a:t>, Anders Hejlsberg, the father of C#,</a:t>
            </a:r>
            <a:r>
              <a:rPr lang="en-US" baseline="0" dirty="0"/>
              <a:t> releases </a:t>
            </a:r>
            <a:r>
              <a:rPr lang="en-US" dirty="0"/>
              <a:t>the .NET Compiler</a:t>
            </a:r>
            <a:r>
              <a:rPr lang="en-US" baseline="0" dirty="0"/>
              <a:t> Platform “Roslyn” as open source on stage. Later in November, .NET Core project begins in the open. The technology world is shocked, and the .NET community is excited. .NET Core is a new cloud-native implementation of .NET that is geared for cross-platform, hyper-scale services as well as small IoT devices. It’s meant to bring .NET into the next 15 years of computing. And the community has been extremely supportive.</a:t>
            </a:r>
            <a:endParaRPr lang="en-US" b="0" baseline="0" dirty="0"/>
          </a:p>
          <a:p>
            <a:pPr defTabSz="966501">
              <a:defRPr/>
            </a:pPr>
            <a:endParaRPr lang="en-US" b="0" baseline="0" dirty="0"/>
          </a:p>
          <a:p>
            <a:pPr defTabSz="966501">
              <a:defRPr/>
            </a:pPr>
            <a:r>
              <a:rPr lang="en-US" b="0" baseline="0" dirty="0"/>
              <a:t>2016. </a:t>
            </a:r>
          </a:p>
          <a:p>
            <a:pPr defTabSz="966501">
              <a:defRPr/>
            </a:pPr>
            <a:r>
              <a:rPr lang="en-US" b="1" dirty="0"/>
              <a:t>Mono comes home. </a:t>
            </a:r>
            <a:r>
              <a:rPr lang="en-US" dirty="0"/>
              <a:t>In</a:t>
            </a:r>
            <a:r>
              <a:rPr lang="en-US" baseline="0" dirty="0"/>
              <a:t> early 2016, Microsoft finally acquires Xamarin and brings Miguel de Icaza into Developer Division. Mono joins the .NET foundation and is officially supported and contributed to by Microsoft. The Microsoft community officially meets the Mono community. </a:t>
            </a:r>
            <a:endParaRPr lang="en-US" b="0" baseline="0" dirty="0"/>
          </a:p>
          <a:p>
            <a:pPr defTabSz="966501">
              <a:defRPr/>
            </a:pPr>
            <a:endParaRPr lang="en-US" b="0" baseline="0" dirty="0"/>
          </a:p>
          <a:p>
            <a:pPr defTabSz="966501">
              <a:defRPr/>
            </a:pPr>
            <a:r>
              <a:rPr lang="en-US" b="0" baseline="0" dirty="0"/>
              <a:t>2017. </a:t>
            </a:r>
          </a:p>
          <a:p>
            <a:pPr defTabSz="966501">
              <a:defRPr/>
            </a:pPr>
            <a:r>
              <a:rPr lang="en-US" b="1" baseline="0" dirty="0"/>
              <a:t>.NET Core 2.0 Released. </a:t>
            </a:r>
            <a:r>
              <a:rPr lang="en-US" b="0" baseline="0" dirty="0"/>
              <a:t>Our cross platform and open source implementation of .NET finally releases to the world with unified tooling support across multiple operating systems and editors. </a:t>
            </a:r>
            <a:endParaRPr lang="en-US" b="1" baseline="0" dirty="0"/>
          </a:p>
          <a:p>
            <a:pPr defTabSz="966501">
              <a:defRPr/>
            </a:pPr>
            <a:endParaRPr lang="en-US" b="0" baseline="0" dirty="0"/>
          </a:p>
          <a:p>
            <a:pPr defTabSz="966501">
              <a:defRPr/>
            </a:pPr>
            <a:endParaRPr lang="en-US" dirty="0"/>
          </a:p>
          <a:p>
            <a:pPr defTabSz="966501">
              <a:defRPr/>
            </a:pPr>
            <a:endParaRPr lang="en-US" dirty="0"/>
          </a:p>
        </p:txBody>
      </p:sp>
      <p:sp>
        <p:nvSpPr>
          <p:cNvPr id="7" name="Slide Number Placeholder 6"/>
          <p:cNvSpPr>
            <a:spLocks noGrp="1"/>
          </p:cNvSpPr>
          <p:nvPr>
            <p:ph type="sldNum" sz="quarter" idx="13"/>
          </p:nvPr>
        </p:nvSpPr>
        <p:spPr>
          <a:xfrm>
            <a:off x="4144964" y="9120188"/>
            <a:ext cx="3170237" cy="481012"/>
          </a:xfrm>
        </p:spPr>
        <p:txBody>
          <a:bodyPr/>
          <a:lstStyle/>
          <a:p>
            <a:pPr defTabSz="966501">
              <a:defRPr/>
            </a:pPr>
            <a:fld id="{B4008EB6-D09E-4580-8CD6-DDB14511944F}" type="slidenum">
              <a:rPr lang="en-US">
                <a:solidFill>
                  <a:prstClr val="black"/>
                </a:solidFill>
                <a:latin typeface="Calibri" panose="020F0502020204030204"/>
              </a:rPr>
              <a:pPr defTabSz="966501">
                <a:defRPr/>
              </a:pPr>
              <a:t>12</a:t>
            </a:fld>
            <a:endParaRPr lang="en-US" dirty="0">
              <a:solidFill>
                <a:prstClr val="black"/>
              </a:solidFill>
              <a:latin typeface="Calibri" panose="020F0502020204030204"/>
            </a:endParaRPr>
          </a:p>
        </p:txBody>
      </p:sp>
      <p:sp>
        <p:nvSpPr>
          <p:cNvPr id="8" name="Slide Image Placeholder 7">
            <a:extLst>
              <a:ext uri="{FF2B5EF4-FFF2-40B4-BE49-F238E27FC236}">
                <a16:creationId xmlns:a16="http://schemas.microsoft.com/office/drawing/2014/main" id="{BCAF6593-53E3-40FD-8C5A-D856B8FADFB4}"/>
              </a:ext>
            </a:extLst>
          </p:cNvPr>
          <p:cNvSpPr>
            <a:spLocks noGrp="1" noRot="1" noChangeAspect="1"/>
          </p:cNvSpPr>
          <p:nvPr>
            <p:ph type="sldImg"/>
          </p:nvPr>
        </p:nvSpPr>
        <p:spPr/>
      </p:sp>
      <p:sp>
        <p:nvSpPr>
          <p:cNvPr id="10" name="Header Placeholder 10">
            <a:extLst>
              <a:ext uri="{FF2B5EF4-FFF2-40B4-BE49-F238E27FC236}">
                <a16:creationId xmlns:a16="http://schemas.microsoft.com/office/drawing/2014/main" id="{A3E9A547-A109-437E-9821-7A92FBEE648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291182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.NET Foundation is our center of gravity for open development and collaboration around the .NET ecosystem. The .NET</a:t>
            </a:r>
            <a:r>
              <a:rPr lang="en-US" b="0" baseline="0" dirty="0"/>
              <a:t> </a:t>
            </a:r>
            <a:r>
              <a:rPr lang="en-US" baseline="0" dirty="0"/>
              <a:t>Foundation has over 60 projects and hundreds of repos under its stewardship. Open Source Software foundations provide protection, support, services and best practices for helping each project be successful and to grow the ecosystem of people and software. </a:t>
            </a:r>
            <a:endParaRPr lang="en-US" dirty="0"/>
          </a:p>
          <a:p>
            <a:endParaRPr lang="en-US" dirty="0"/>
          </a:p>
          <a:p>
            <a:endParaRPr lang="en-US" dirty="0"/>
          </a:p>
          <a:p>
            <a:endParaRPr lang="en-US" dirty="0"/>
          </a:p>
        </p:txBody>
      </p:sp>
      <p:sp>
        <p:nvSpPr>
          <p:cNvPr id="7" name="Slide Number Placeholder 6"/>
          <p:cNvSpPr>
            <a:spLocks noGrp="1"/>
          </p:cNvSpPr>
          <p:nvPr>
            <p:ph type="sldNum" sz="quarter" idx="13"/>
          </p:nvPr>
        </p:nvSpPr>
        <p:spPr/>
        <p:txBody>
          <a:bodyPr/>
          <a:lstStyle/>
          <a:p>
            <a:pPr defTabSz="1004619">
              <a:defRPr/>
            </a:pPr>
            <a:fld id="{B4008EB6-D09E-4580-8CD6-DDB14511944F}" type="slidenum">
              <a:rPr lang="en-US">
                <a:solidFill>
                  <a:prstClr val="black"/>
                </a:solidFill>
                <a:latin typeface="Calibri" panose="020F0502020204030204"/>
              </a:rPr>
              <a:pPr defTabSz="1004619">
                <a:defRPr/>
              </a:pPr>
              <a:t>13</a:t>
            </a:fld>
            <a:endParaRPr lang="en-US">
              <a:solidFill>
                <a:prstClr val="black"/>
              </a:solidFill>
              <a:latin typeface="Calibri" panose="020F0502020204030204"/>
            </a:endParaRPr>
          </a:p>
        </p:txBody>
      </p:sp>
      <p:sp>
        <p:nvSpPr>
          <p:cNvPr id="8" name="Header Placeholder 10">
            <a:extLst>
              <a:ext uri="{FF2B5EF4-FFF2-40B4-BE49-F238E27FC236}">
                <a16:creationId xmlns:a16="http://schemas.microsoft.com/office/drawing/2014/main" id="{BA0A9682-9551-48BB-9E1E-C3AFDBD64EE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1504625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 huge community and the .NET Foundation is key to help foster it. We have over 4 million developers worldwide and .NET has grown its developer base by 1 million over the last year. There are meetups all over the world that speak on all sorts of .NET topics and application development. Here are the ones on meetup.com.</a:t>
            </a:r>
          </a:p>
        </p:txBody>
      </p:sp>
      <p:sp>
        <p:nvSpPr>
          <p:cNvPr id="4" name="Slide Number Placeholder 3"/>
          <p:cNvSpPr>
            <a:spLocks noGrp="1"/>
          </p:cNvSpPr>
          <p:nvPr>
            <p:ph type="sldNum" sz="quarter" idx="10"/>
          </p:nvPr>
        </p:nvSpPr>
        <p:spPr/>
        <p:txBody>
          <a:bodyPr/>
          <a:lstStyle/>
          <a:p>
            <a:fld id="{E0AE778D-2A57-4226-B72B-26EA3CA60131}" type="slidenum">
              <a:rPr lang="en-US" smtClean="0"/>
              <a:t>14</a:t>
            </a:fld>
            <a:endParaRPr lang="en-US"/>
          </a:p>
        </p:txBody>
      </p:sp>
      <p:sp>
        <p:nvSpPr>
          <p:cNvPr id="5" name="Header Placeholder 10">
            <a:extLst>
              <a:ext uri="{FF2B5EF4-FFF2-40B4-BE49-F238E27FC236}">
                <a16:creationId xmlns:a16="http://schemas.microsoft.com/office/drawing/2014/main" id="{B97ED9AE-6E82-4D32-9F42-74C22E074F0F}"/>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643184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it’s not just individual developers, it’s large companies that are invested in the future of .NET. .NET is bigger than Microsoft. The technical steering group of the .NET Foundation is responsible for guiding .NET into the future together with industry partners. </a:t>
            </a:r>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15</a:t>
            </a:fld>
            <a:endParaRPr lang="en-US">
              <a:solidFill>
                <a:prstClr val="black"/>
              </a:solidFill>
              <a:latin typeface="Segoe UI" pitchFamily="34" charset="0"/>
            </a:endParaRPr>
          </a:p>
        </p:txBody>
      </p:sp>
      <p:sp>
        <p:nvSpPr>
          <p:cNvPr id="8" name="Header Placeholder 10">
            <a:extLst>
              <a:ext uri="{FF2B5EF4-FFF2-40B4-BE49-F238E27FC236}">
                <a16:creationId xmlns:a16="http://schemas.microsoft.com/office/drawing/2014/main" id="{71E255AA-A44E-4218-B613-F704AC76BACB}"/>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52509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customers have been embracing the productivity in our platform, languages and tools for 15+ years. We’re now gaining existing customers as well as new ones on our cloud-native, cross-platform, and device-native approaches with these new architectures. Here are just a few. There are many more (and their stories) on our website. </a:t>
            </a:r>
          </a:p>
        </p:txBody>
      </p:sp>
      <p:sp>
        <p:nvSpPr>
          <p:cNvPr id="4" name="Slide Number Placeholder 3"/>
          <p:cNvSpPr>
            <a:spLocks noGrp="1"/>
          </p:cNvSpPr>
          <p:nvPr>
            <p:ph type="sldNum" sz="quarter" idx="10"/>
          </p:nvPr>
        </p:nvSpPr>
        <p:spPr/>
        <p:txBody>
          <a:bodyPr/>
          <a:lstStyle/>
          <a:p>
            <a:pPr defTabSz="985889">
              <a:defRPr/>
            </a:pPr>
            <a:fld id="{CC8195A8-0CC9-4EC5-84EE-12317B82121E}" type="slidenum">
              <a:rPr lang="en-US">
                <a:solidFill>
                  <a:prstClr val="black"/>
                </a:solidFill>
                <a:latin typeface="Segoe UI" pitchFamily="34" charset="0"/>
              </a:rPr>
              <a:pPr defTabSz="985889">
                <a:defRPr/>
              </a:pPr>
              <a:t>16</a:t>
            </a:fld>
            <a:endParaRPr lang="en-US">
              <a:solidFill>
                <a:prstClr val="black"/>
              </a:solidFill>
              <a:latin typeface="Segoe UI" pitchFamily="34" charset="0"/>
            </a:endParaRPr>
          </a:p>
        </p:txBody>
      </p:sp>
      <p:sp>
        <p:nvSpPr>
          <p:cNvPr id="5" name="Header Placeholder 10">
            <a:extLst>
              <a:ext uri="{FF2B5EF4-FFF2-40B4-BE49-F238E27FC236}">
                <a16:creationId xmlns:a16="http://schemas.microsoft.com/office/drawing/2014/main" id="{44AAF98E-DC76-4EA1-8AF6-30E24F8648D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848925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17</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DE65F77B-63D7-4180-9A8C-A9F24C26971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408584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Dotnet-bot helps us check the contributions (called Pull Requests) to make sure they are the developer’s original work. Dotnet-bot does this by checking if people have signed a contributor license agreement. This makes sure that the code that is submitted isn’t stolen from another product or company. </a:t>
            </a:r>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18</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913E86A2-2B63-443A-9F8D-ED5CE2E88FBC}"/>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83442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encourage you to look through GitHub – there are millions of open source projects there, some big, some small. To give you a sense of the size of .NET, take a look at how many PRs we’ve had, open discussions happening in issues, and stars (or likes) we’ve got. </a:t>
            </a:r>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19</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FC39B0B8-F1E0-4EB2-A799-4FA4D7F28B1E}"/>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504923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.NET?</a:t>
            </a:r>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
        <p:nvSpPr>
          <p:cNvPr id="5" name="Header Placeholder 10">
            <a:extLst>
              <a:ext uri="{FF2B5EF4-FFF2-40B4-BE49-F238E27FC236}">
                <a16:creationId xmlns:a16="http://schemas.microsoft.com/office/drawing/2014/main" id="{FF939A78-2FF4-470E-8E9D-B65CE1E86397}"/>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450629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01">
              <a:defRPr/>
            </a:pPr>
            <a:r>
              <a:rPr lang="en-US" dirty="0"/>
              <a:t>And our usage is growing. As of February 2018, if we take a look at just the cross-platform, web workload (.NET Core) you can see we are already over a half million active developers per month. Active means unique developers with 2+ days of development per month. </a:t>
            </a:r>
          </a:p>
          <a:p>
            <a:pPr defTabSz="966501">
              <a:defRPr/>
            </a:pPr>
            <a:endParaRPr lang="en-US" dirty="0"/>
          </a:p>
          <a:p>
            <a:pPr defTabSz="966501">
              <a:defRPr/>
            </a:pPr>
            <a:r>
              <a:rPr lang="en-US" dirty="0"/>
              <a:t>On average we’re seeing double digit percentage growth of .NET Core </a:t>
            </a:r>
            <a:r>
              <a:rPr lang="en-US" dirty="0" err="1"/>
              <a:t>MoM</a:t>
            </a:r>
            <a:r>
              <a:rPr lang="en-US" dirty="0"/>
              <a:t> since 2.0 release in August. Metric includes .NET Core CLI + .NET Core in Visual Studio, 2day+ Active.  </a:t>
            </a:r>
          </a:p>
          <a:p>
            <a:endParaRPr lang="en-US" dirty="0"/>
          </a:p>
          <a:p>
            <a:r>
              <a:rPr lang="en-US" dirty="0"/>
              <a:t>.NET all up across other workloads is also growing rapidly</a:t>
            </a:r>
            <a:r>
              <a:rPr lang="en-US"/>
              <a:t>. </a:t>
            </a:r>
            <a:endParaRPr lang="en-US" dirty="0"/>
          </a:p>
        </p:txBody>
      </p:sp>
      <p:sp>
        <p:nvSpPr>
          <p:cNvPr id="4" name="Slide Number Placeholder 3"/>
          <p:cNvSpPr>
            <a:spLocks noGrp="1"/>
          </p:cNvSpPr>
          <p:nvPr>
            <p:ph type="sldNum" sz="quarter" idx="10"/>
          </p:nvPr>
        </p:nvSpPr>
        <p:spPr/>
        <p:txBody>
          <a:bodyPr/>
          <a:lstStyle/>
          <a:p>
            <a:fld id="{A5B2E1C3-744A-48F6-B1A1-972992C1F32F}" type="slidenum">
              <a:rPr lang="en-US" smtClean="0"/>
              <a:t>20</a:t>
            </a:fld>
            <a:endParaRPr lang="en-US"/>
          </a:p>
        </p:txBody>
      </p:sp>
      <p:sp>
        <p:nvSpPr>
          <p:cNvPr id="5" name="Header Placeholder 10">
            <a:extLst>
              <a:ext uri="{FF2B5EF4-FFF2-40B4-BE49-F238E27FC236}">
                <a16:creationId xmlns:a16="http://schemas.microsoft.com/office/drawing/2014/main" id="{844CBA84-9978-4A47-9720-91A757AB5E8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117039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want to learn .NET? Start with a language. We make it easy to get started learning right in your browser. </a:t>
            </a:r>
          </a:p>
        </p:txBody>
      </p:sp>
      <p:sp>
        <p:nvSpPr>
          <p:cNvPr id="4" name="Slide Number Placeholder 3"/>
          <p:cNvSpPr>
            <a:spLocks noGrp="1"/>
          </p:cNvSpPr>
          <p:nvPr>
            <p:ph type="sldNum" sz="quarter" idx="10"/>
          </p:nvPr>
        </p:nvSpPr>
        <p:spPr/>
        <p:txBody>
          <a:bodyPr/>
          <a:lstStyle/>
          <a:p>
            <a:fld id="{E0AE778D-2A57-4226-B72B-26EA3CA60131}" type="slidenum">
              <a:rPr lang="en-US" smtClean="0"/>
              <a:t>21</a:t>
            </a:fld>
            <a:endParaRPr lang="en-US"/>
          </a:p>
        </p:txBody>
      </p:sp>
      <p:sp>
        <p:nvSpPr>
          <p:cNvPr id="5" name="Header Placeholder 10">
            <a:extLst>
              <a:ext uri="{FF2B5EF4-FFF2-40B4-BE49-F238E27FC236}">
                <a16:creationId xmlns:a16="http://schemas.microsoft.com/office/drawing/2014/main" id="{43AD052D-DF69-459D-86BF-623D5EA6F6A5}"/>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345490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In-Browser tutorial:</a:t>
            </a:r>
          </a:p>
          <a:p>
            <a:r>
              <a:rPr lang="en-US" dirty="0"/>
              <a:t>www.dot.net </a:t>
            </a:r>
            <a:r>
              <a:rPr lang="en-US" dirty="0">
                <a:sym typeface="Wingdings" panose="05000000000000000000" pitchFamily="2" charset="2"/>
              </a:rPr>
              <a:t> Get Started  Select In-browser tutorial</a:t>
            </a:r>
          </a:p>
          <a:p>
            <a:r>
              <a:rPr lang="en-US" b="1" dirty="0">
                <a:sym typeface="Wingdings" panose="05000000000000000000" pitchFamily="2" charset="2"/>
              </a:rPr>
              <a:t>https://www.microsoft.com/net/learn/in-browser-tutorial/1</a:t>
            </a:r>
          </a:p>
          <a:p>
            <a:endParaRPr lang="en-US" b="1" dirty="0">
              <a:sym typeface="Wingdings" panose="05000000000000000000" pitchFamily="2" charset="2"/>
            </a:endParaRPr>
          </a:p>
          <a:p>
            <a:r>
              <a:rPr lang="en-US" dirty="0">
                <a:sym typeface="Wingdings" panose="05000000000000000000" pitchFamily="2" charset="2"/>
              </a:rPr>
              <a:t>-- Have the class walk through some of the lessons. </a:t>
            </a:r>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22</a:t>
            </a:fld>
            <a:endParaRPr lang="en-US"/>
          </a:p>
        </p:txBody>
      </p:sp>
      <p:sp>
        <p:nvSpPr>
          <p:cNvPr id="5" name="Header Placeholder 10">
            <a:extLst>
              <a:ext uri="{FF2B5EF4-FFF2-40B4-BE49-F238E27FC236}">
                <a16:creationId xmlns:a16="http://schemas.microsoft.com/office/drawing/2014/main" id="{389753A2-5F8A-4548-8AA2-356A80BBADBE}"/>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263716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free tools that can help you build </a:t>
            </a:r>
            <a:r>
              <a:rPr lang="en-US"/>
              <a:t>your apps. </a:t>
            </a:r>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23</a:t>
            </a:fld>
            <a:endParaRPr lang="en-US"/>
          </a:p>
        </p:txBody>
      </p:sp>
      <p:sp>
        <p:nvSpPr>
          <p:cNvPr id="5" name="Header Placeholder 10">
            <a:extLst>
              <a:ext uri="{FF2B5EF4-FFF2-40B4-BE49-F238E27FC236}">
                <a16:creationId xmlns:a16="http://schemas.microsoft.com/office/drawing/2014/main" id="{5DA3948D-156A-44E9-AF62-E5BCD2B66E49}"/>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190371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demo:</a:t>
            </a:r>
          </a:p>
          <a:p>
            <a:r>
              <a:rPr lang="en-US" dirty="0"/>
              <a:t>Setup – install dotnet SDK</a:t>
            </a:r>
          </a:p>
          <a:p>
            <a:r>
              <a:rPr lang="en-US" dirty="0"/>
              <a:t>-&gt;&gt; . </a:t>
            </a:r>
            <a:r>
              <a:rPr lang="en-US"/>
              <a:t>Got to www</a:t>
            </a:r>
            <a:r>
              <a:rPr lang="en-US" dirty="0"/>
              <a:t>.dot.net/core – walk through the setup instructions for your operating system</a:t>
            </a:r>
          </a:p>
          <a:p>
            <a:r>
              <a:rPr lang="en-US" dirty="0"/>
              <a:t>-&gt;&gt; . [Optional] Install an editor like Visual Studio Code (any OS) or Visual Studio (Windows) from www.visualstudio.com</a:t>
            </a:r>
          </a:p>
          <a:p>
            <a:endParaRPr lang="en-US" dirty="0"/>
          </a:p>
          <a:p>
            <a:r>
              <a:rPr lang="en-US" dirty="0"/>
              <a:t>Open terminal/command prompt</a:t>
            </a:r>
          </a:p>
          <a:p>
            <a:r>
              <a:rPr lang="en-US" dirty="0"/>
              <a:t>&gt;dotnet new </a:t>
            </a:r>
          </a:p>
          <a:p>
            <a:r>
              <a:rPr lang="en-US" dirty="0"/>
              <a:t>Show all the templates you can use</a:t>
            </a:r>
          </a:p>
          <a:p>
            <a:r>
              <a:rPr lang="en-US" dirty="0"/>
              <a:t>&gt;dotnet new web</a:t>
            </a:r>
          </a:p>
          <a:p>
            <a:r>
              <a:rPr lang="en-US" dirty="0"/>
              <a:t>Creates a web application</a:t>
            </a:r>
          </a:p>
          <a:p>
            <a:r>
              <a:rPr lang="en-US" dirty="0"/>
              <a:t>&gt;dotnet run</a:t>
            </a:r>
          </a:p>
          <a:p>
            <a:r>
              <a:rPr lang="en-US" dirty="0"/>
              <a:t>Starts web app. Navigate a browser to localhost:5000 to show “Hello World”</a:t>
            </a:r>
          </a:p>
          <a:p>
            <a:r>
              <a:rPr lang="en-US" dirty="0"/>
              <a:t>&gt; CTRL+C to stop web server</a:t>
            </a:r>
          </a:p>
          <a:p>
            <a:endParaRPr lang="en-US" dirty="0"/>
          </a:p>
          <a:p>
            <a:r>
              <a:rPr lang="en-US" dirty="0"/>
              <a:t>&gt;code .</a:t>
            </a:r>
          </a:p>
          <a:p>
            <a:r>
              <a:rPr lang="en-US" dirty="0"/>
              <a:t>Open </a:t>
            </a:r>
            <a:r>
              <a:rPr lang="en-US" dirty="0" err="1"/>
              <a:t>VSCode</a:t>
            </a:r>
            <a:endParaRPr lang="en-US" dirty="0"/>
          </a:p>
          <a:p>
            <a:endParaRPr lang="en-US" dirty="0"/>
          </a:p>
          <a:p>
            <a:r>
              <a:rPr lang="en-US" dirty="0"/>
              <a:t>Run through this tutorial:</a:t>
            </a:r>
          </a:p>
          <a:p>
            <a:r>
              <a:rPr lang="en-US" b="1" dirty="0"/>
              <a:t>https://docs.microsoft.com/en-us/dotnet/core/tutorials/with-visual-studio-code </a:t>
            </a:r>
          </a:p>
          <a:p>
            <a:endParaRPr lang="en-US" dirty="0"/>
          </a:p>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24</a:t>
            </a:fld>
            <a:endParaRPr lang="en-US"/>
          </a:p>
        </p:txBody>
      </p:sp>
      <p:sp>
        <p:nvSpPr>
          <p:cNvPr id="5" name="Header Placeholder 10">
            <a:extLst>
              <a:ext uri="{FF2B5EF4-FFF2-40B4-BE49-F238E27FC236}">
                <a16:creationId xmlns:a16="http://schemas.microsoft.com/office/drawing/2014/main" id="{0B36E475-4515-40F9-9BE0-F39BF7F82595}"/>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1985198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66501">
              <a:defRPr/>
            </a:pPr>
            <a:fld id="{3F63EB8A-53A4-4077-8798-610E05BE84FE}" type="slidenum">
              <a:rPr lang="en-US">
                <a:solidFill>
                  <a:prstClr val="black"/>
                </a:solidFill>
                <a:latin typeface="Calibri" panose="020F0502020204030204"/>
              </a:rPr>
              <a:pPr defTabSz="966501">
                <a:defRPr/>
              </a:pPr>
              <a:t>25</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055E7980-2E48-42BA-84EE-13737B7BCA61}"/>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33455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You can build anything with .NET.  From desktop apps to cloud-native services, iPhone and Android mobile apps to artificial intelligence, you can build almost anything with the .NET platform. </a:t>
            </a:r>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3</a:t>
            </a:fld>
            <a:endParaRPr lang="en-US"/>
          </a:p>
        </p:txBody>
      </p:sp>
      <p:sp>
        <p:nvSpPr>
          <p:cNvPr id="5" name="Header Placeholder 10">
            <a:extLst>
              <a:ext uri="{FF2B5EF4-FFF2-40B4-BE49-F238E27FC236}">
                <a16:creationId xmlns:a16="http://schemas.microsoft.com/office/drawing/2014/main" id="{2EE73D4C-51FB-4802-AE0D-9B906CA7C3F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259005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.NET is an entire software development platform that takes care of a lot of the heavy lifting for you when you want to build an application. Applications frameworks help you build the specific types of apps or workloads and enable you to literally build any app for any platform with any operating system. Each .NET workload shares a common infrastructure and </a:t>
            </a:r>
            <a:r>
              <a:rPr lang="en-US" b="0" baseline="0" dirty="0"/>
              <a:t>.NET Standard library. </a:t>
            </a:r>
            <a:r>
              <a:rPr lang="en-US" baseline="0" dirty="0"/>
              <a:t>This means not only are your .NET skills portable, but your </a:t>
            </a:r>
            <a:r>
              <a:rPr lang="en-US" i="1" baseline="0" dirty="0"/>
              <a:t>actual code </a:t>
            </a:r>
            <a:r>
              <a:rPr lang="en-US" baseline="0" dirty="0"/>
              <a:t>is portable no matter what you’re building. This makes it easy to share reusable components (called libraries) across the breadth of applications people build. </a:t>
            </a:r>
          </a:p>
          <a:p>
            <a:endParaRPr lang="en-US" baseline="0" dirty="0"/>
          </a:p>
          <a:p>
            <a:r>
              <a:rPr lang="en-US" baseline="0" dirty="0"/>
              <a:t>Additionally, there are a broad set of development tools that makes it really productive to write, debug, build and manage code bases. </a:t>
            </a:r>
          </a:p>
          <a:p>
            <a:endParaRPr lang="en-US" dirty="0"/>
          </a:p>
          <a:p>
            <a:r>
              <a:rPr lang="en-US" dirty="0"/>
              <a:t>See:</a:t>
            </a:r>
            <a:r>
              <a:rPr lang="en-US" baseline="0" dirty="0"/>
              <a:t> www.dot.net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4260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 to slide bullet points.)</a:t>
            </a:r>
          </a:p>
          <a:p>
            <a:endParaRPr lang="en-US" dirty="0"/>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5</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A3570C16-3FD0-4809-9C21-C1C051908DA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921784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Everybody wants to have a successful career and that means finding a job. There are a LOT of .NET jobs available since it’s been around for over 15 years. And in general, there are a huge amount of programming jobs. </a:t>
            </a:r>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6</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CC8F8E5F-1494-4846-8610-13C0DEFD496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220592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fast. Really fast! That means applications provide better response times and require less compute power. </a:t>
            </a:r>
            <a:r>
              <a:rPr lang="en-US" dirty="0" err="1"/>
              <a:t>StackOverflow</a:t>
            </a:r>
            <a:r>
              <a:rPr lang="en-US" dirty="0"/>
              <a:t> serves 5.3M page views a day on just 9 servers!</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hlinkClick r:id="rId3"/>
              </a:rPr>
              <a:t>https://www.techempower.com/benchmarks/#section=data-r14&amp;hw=ph&amp;test=plaintext</a:t>
            </a:r>
            <a:endParaRPr lang="en-US" dirty="0"/>
          </a:p>
          <a:p>
            <a:endParaRPr lang="en-US" dirty="0"/>
          </a:p>
          <a:p>
            <a:r>
              <a:rPr lang="en-US" dirty="0"/>
              <a:t>The community has played a crucial role in performance work for the .NET stack. </a:t>
            </a:r>
          </a:p>
          <a:p>
            <a:r>
              <a:rPr lang="en-US" dirty="0"/>
              <a:t>https://blogs.msdn.microsoft.com/dotnet/tag/performance/</a:t>
            </a:r>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7</a:t>
            </a:fld>
            <a:endParaRPr lang="en-US" sz="1200">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C439D571-BAE9-452E-94E1-F9F2962948E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859818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https://www.similartech.com/categories/framework</a:t>
            </a:r>
          </a:p>
          <a:p>
            <a:endParaRPr lang="en-US" dirty="0"/>
          </a:p>
          <a:p>
            <a:r>
              <a:rPr lang="en-US" dirty="0"/>
              <a:t>ASP.NET is the name of the web framework for .NET. As you can see there are more top websites developed with .NET than these other technologies. Only PHP has more. </a:t>
            </a:r>
          </a:p>
        </p:txBody>
      </p:sp>
      <p:sp>
        <p:nvSpPr>
          <p:cNvPr id="4" name="Slide Number Placeholder 3"/>
          <p:cNvSpPr>
            <a:spLocks noGrp="1"/>
          </p:cNvSpPr>
          <p:nvPr>
            <p:ph type="sldNum" sz="quarter" idx="10"/>
          </p:nvPr>
        </p:nvSpPr>
        <p:spPr/>
        <p:txBody>
          <a:bodyPr/>
          <a:lstStyle/>
          <a:p>
            <a:fld id="{E0AE778D-2A57-4226-B72B-26EA3CA60131}" type="slidenum">
              <a:rPr lang="en-US" smtClean="0"/>
              <a:t>8</a:t>
            </a:fld>
            <a:endParaRPr lang="en-US"/>
          </a:p>
        </p:txBody>
      </p:sp>
      <p:sp>
        <p:nvSpPr>
          <p:cNvPr id="5" name="Header Placeholder 10">
            <a:extLst>
              <a:ext uri="{FF2B5EF4-FFF2-40B4-BE49-F238E27FC236}">
                <a16:creationId xmlns:a16="http://schemas.microsoft.com/office/drawing/2014/main" id="{9AE6BBA2-39C4-4009-B16E-B590BF1F5475}"/>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783420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couldn’t do any of this this without the open source community. </a:t>
            </a:r>
          </a:p>
          <a:p>
            <a:endParaRPr lang="en-US" dirty="0"/>
          </a:p>
          <a:p>
            <a:r>
              <a:rPr lang="en-US" dirty="0"/>
              <a:t>Open source is about accepting people’s diverse opinions and combined intelligence to build something amazing. There are thousands of people all over the world contributing to the .NET platform. </a:t>
            </a:r>
          </a:p>
          <a:p>
            <a:endParaRPr lang="en-US" dirty="0"/>
          </a:p>
          <a:p>
            <a:endParaRPr lang="en-US" dirty="0"/>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9</a:t>
            </a:fld>
            <a:endParaRPr lang="en-US">
              <a:solidFill>
                <a:prstClr val="black"/>
              </a:solidFill>
              <a:latin typeface="Segoe UI" pitchFamily="34" charset="0"/>
            </a:endParaRPr>
          </a:p>
        </p:txBody>
      </p:sp>
      <p:sp>
        <p:nvSpPr>
          <p:cNvPr id="8" name="Header Placeholder 10">
            <a:extLst>
              <a:ext uri="{FF2B5EF4-FFF2-40B4-BE49-F238E27FC236}">
                <a16:creationId xmlns:a16="http://schemas.microsoft.com/office/drawing/2014/main" id="{81DCCBF7-E7E2-42AD-8F8C-739556351B5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15330262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a:t>
            </a:r>
            <a:r>
              <a:rPr lang="en-US" sz="2400" i="1" dirty="0">
                <a:solidFill>
                  <a:schemeClr val="bg2"/>
                </a:solidFill>
              </a:rPr>
              <a:t>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200" i="0" dirty="0">
                <a:solidFill>
                  <a:schemeClr val="bg1"/>
                </a:solidFill>
              </a:rPr>
              <a:t>www.dot.net</a:t>
            </a:r>
          </a:p>
        </p:txBody>
      </p:sp>
    </p:spTree>
    <p:extLst>
      <p:ext uri="{BB962C8B-B14F-4D97-AF65-F5344CB8AC3E}">
        <p14:creationId xmlns:p14="http://schemas.microsoft.com/office/powerpoint/2010/main" val="3612818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20208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888019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32259086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1680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969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59443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51095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373694"/>
            <a:ext cx="11510956" cy="2055306"/>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00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508626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867500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069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7950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1204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287144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944356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1382742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04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60386540"/>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70" r:id="rId16"/>
    <p:sldLayoutId id="2147483771"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dot.net/"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microsoft.com/office/2007/relationships/hdphoto" Target="../media/hdphoto2.wdp"/><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hyperlink" Target="https://www.cncf.io/blog/2017/06/05/30-highest-velocity-open-source-projects/"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38.emf"/></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hyperlink" Target="http://customers.microsoft.com/en-us/story/a-top-game-studio-of-netease-transforms-development-and-accelerates-time-to-market-with-net-core" TargetMode="External"/><Relationship Id="rId13" Type="http://schemas.openxmlformats.org/officeDocument/2006/relationships/image" Target="../media/image49.png"/><Relationship Id="rId18" Type="http://schemas.openxmlformats.org/officeDocument/2006/relationships/hyperlink" Target="http://www.microsoft.com/net/customers" TargetMode="External"/><Relationship Id="rId3" Type="http://schemas.openxmlformats.org/officeDocument/2006/relationships/hyperlink" Target="http://customers.microsoft.com/en-us/story/raygun" TargetMode="External"/><Relationship Id="rId7" Type="http://schemas.openxmlformats.org/officeDocument/2006/relationships/hyperlink" Target="http://customers.microsoft.com/en-us/story/age-of-ascent-an-ultra-mmo-game-powered-by-azure" TargetMode="External"/><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16.xml"/><Relationship Id="rId16" Type="http://schemas.openxmlformats.org/officeDocument/2006/relationships/image" Target="../media/image52.png"/><Relationship Id="rId1" Type="http://schemas.openxmlformats.org/officeDocument/2006/relationships/slideLayout" Target="../slideLayouts/slideLayout15.xml"/><Relationship Id="rId6" Type="http://schemas.openxmlformats.org/officeDocument/2006/relationships/hyperlink" Target="https://customers.microsoft.com/en-us/story/tencent-telecommunications-dotnetcore" TargetMode="External"/><Relationship Id="rId11" Type="http://schemas.openxmlformats.org/officeDocument/2006/relationships/hyperlink" Target="https://customers.microsoft.com/en-US/story/godaddy-professional-services-net-core" TargetMode="External"/><Relationship Id="rId5" Type="http://schemas.openxmlformats.org/officeDocument/2006/relationships/hyperlink" Target="http://customers.microsoft.com/en-us/story/jetcustomerstory" TargetMode="External"/><Relationship Id="rId15" Type="http://schemas.openxmlformats.org/officeDocument/2006/relationships/image" Target="../media/image51.png"/><Relationship Id="rId10" Type="http://schemas.openxmlformats.org/officeDocument/2006/relationships/image" Target="../media/image47.png"/><Relationship Id="rId4" Type="http://schemas.openxmlformats.org/officeDocument/2006/relationships/hyperlink" Target="https://customers.microsoft.com/en-us/story/quantum-technologies-discrete-manufacturing-azure" TargetMode="External"/><Relationship Id="rId9" Type="http://schemas.openxmlformats.org/officeDocument/2006/relationships/hyperlink" Target="https://customers.microsoft.com/en-us/story/ups" TargetMode="External"/><Relationship Id="rId1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hyperlink" Target="http://www.dot.net/"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www.visualstudio.com/" TargetMode="External"/><Relationship Id="rId7" Type="http://schemas.openxmlformats.org/officeDocument/2006/relationships/image" Target="../media/image64.sv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 Id="rId9" Type="http://schemas.openxmlformats.org/officeDocument/2006/relationships/image" Target="../media/image66.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www.dot.net/"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6" Type="http://schemas.openxmlformats.org/officeDocument/2006/relationships/image" Target="../media/image18.png"/><Relationship Id="rId1" Type="http://schemas.openxmlformats.org/officeDocument/2006/relationships/slideLayout" Target="../slideLayouts/slideLayout1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19.png"/><Relationship Id="rId7" Type="http://schemas.openxmlformats.org/officeDocument/2006/relationships/image" Target="../media/image22.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microsoft.com/office/2007/relationships/hdphoto" Target="../media/hdphoto1.wdp"/><Relationship Id="rId11" Type="http://schemas.openxmlformats.org/officeDocument/2006/relationships/image" Target="../media/image15.png"/><Relationship Id="rId5" Type="http://schemas.openxmlformats.org/officeDocument/2006/relationships/image" Target="../media/image21.png"/><Relationship Id="rId10" Type="http://schemas.openxmlformats.org/officeDocument/2006/relationships/image" Target="../media/image14.png"/><Relationship Id="rId4" Type="http://schemas.openxmlformats.org/officeDocument/2006/relationships/image" Target="../media/image20.png"/><Relationship Id="rId9" Type="http://schemas.openxmlformats.org/officeDocument/2006/relationships/image" Target="../media/image13.pn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hyperlink" Target="https://www.microsoft.com/net/customers"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hyperlink" Target="https://www.techempower.com/benchmarks/#section=data-r14&amp;hw=ph&amp;test=plaintext" TargetMode="External"/><Relationship Id="rId5" Type="http://schemas.openxmlformats.org/officeDocument/2006/relationships/image" Target="../media/image28.sv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hyperlink" Target="https://www.similartech.com/categories/framework" TargetMode="External"/><Relationship Id="rId3" Type="http://schemas.openxmlformats.org/officeDocument/2006/relationships/hyperlink" Target="https://www.microsoft.com/net/customers#raygun" TargetMode="External"/><Relationship Id="rId7" Type="http://schemas.openxmlformats.org/officeDocument/2006/relationships/image" Target="../media/image30.sv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29.png"/><Relationship Id="rId5" Type="http://schemas.openxmlformats.org/officeDocument/2006/relationships/hyperlink" Target="https://www.microsoft.com/net/customers#tencent" TargetMode="External"/><Relationship Id="rId4" Type="http://schemas.openxmlformats.org/officeDocument/2006/relationships/hyperlink" Target="https://www.microsoft.com/net/customers#godadd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3" name="TextBox 2">
            <a:extLst>
              <a:ext uri="{FF2B5EF4-FFF2-40B4-BE49-F238E27FC236}">
                <a16:creationId xmlns:a16="http://schemas.microsoft.com/office/drawing/2014/main" id="{07F5F5E3-DBC3-4B69-B8F5-2B96349A8D33}"/>
              </a:ext>
            </a:extLst>
          </p:cNvPr>
          <p:cNvSpPr txBox="1"/>
          <p:nvPr/>
        </p:nvSpPr>
        <p:spPr>
          <a:xfrm>
            <a:off x="0" y="4188396"/>
            <a:ext cx="12191999" cy="20220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600" dirty="0">
                <a:solidFill>
                  <a:schemeClr val="bg1"/>
                </a:solidFill>
                <a:hlinkClick r:id="rId3"/>
              </a:rPr>
              <a:t>www.dot.net</a:t>
            </a:r>
            <a:r>
              <a:rPr lang="en-US" sz="3600" dirty="0">
                <a:solidFill>
                  <a:schemeClr val="bg1"/>
                </a:solidFill>
              </a:rPr>
              <a:t> </a:t>
            </a:r>
          </a:p>
        </p:txBody>
      </p:sp>
    </p:spTree>
    <p:extLst>
      <p:ext uri="{BB962C8B-B14F-4D97-AF65-F5344CB8AC3E}">
        <p14:creationId xmlns:p14="http://schemas.microsoft.com/office/powerpoint/2010/main" val="419756236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9C7F9A-BA4B-43D4-ACD7-3E816E444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95" y="-8997"/>
            <a:ext cx="13224095" cy="6858000"/>
          </a:xfrm>
          <a:prstGeom prst="rect">
            <a:avLst/>
          </a:prstGeom>
        </p:spPr>
      </p:pic>
      <p:sp>
        <p:nvSpPr>
          <p:cNvPr id="2" name="Rectangle 1">
            <a:extLst>
              <a:ext uri="{FF2B5EF4-FFF2-40B4-BE49-F238E27FC236}">
                <a16:creationId xmlns:a16="http://schemas.microsoft.com/office/drawing/2014/main" id="{BCA952B1-BC8C-4925-A8B5-F71E0B912A75}"/>
              </a:ext>
            </a:extLst>
          </p:cNvPr>
          <p:cNvSpPr/>
          <p:nvPr/>
        </p:nvSpPr>
        <p:spPr bwMode="auto">
          <a:xfrm>
            <a:off x="-397625" y="-15587"/>
            <a:ext cx="12749645" cy="6889173"/>
          </a:xfrm>
          <a:prstGeom prst="rect">
            <a:avLst/>
          </a:prstGeom>
          <a:solidFill>
            <a:schemeClr val="accent6">
              <a:lumMod val="40000"/>
              <a:lumOff val="6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 name="Title 1">
            <a:extLst>
              <a:ext uri="{FF2B5EF4-FFF2-40B4-BE49-F238E27FC236}">
                <a16:creationId xmlns:a16="http://schemas.microsoft.com/office/drawing/2014/main" id="{2432402B-E46A-4217-B21B-E752953985C2}"/>
              </a:ext>
            </a:extLst>
          </p:cNvPr>
          <p:cNvSpPr txBox="1">
            <a:spLocks/>
          </p:cNvSpPr>
          <p:nvPr/>
        </p:nvSpPr>
        <p:spPr>
          <a:xfrm>
            <a:off x="269241" y="289957"/>
            <a:ext cx="11655840"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gradFill>
                  <a:gsLst>
                    <a:gs pos="1250">
                      <a:srgbClr val="101128"/>
                    </a:gs>
                    <a:gs pos="100000">
                      <a:srgbClr val="101128"/>
                    </a:gs>
                  </a:gsLst>
                  <a:lin ang="5400000" scaled="0"/>
                </a:gradFill>
                <a:effectLst/>
                <a:uLnTx/>
                <a:uFillTx/>
                <a:ea typeface="+mn-ea"/>
                <a:cs typeface="Segoe UI" pitchFamily="34" charset="0"/>
              </a:rPr>
              <a:t>.NET is Open Source</a:t>
            </a:r>
          </a:p>
        </p:txBody>
      </p:sp>
      <p:sp>
        <p:nvSpPr>
          <p:cNvPr id="11" name="TextBox 10">
            <a:extLst>
              <a:ext uri="{FF2B5EF4-FFF2-40B4-BE49-F238E27FC236}">
                <a16:creationId xmlns:a16="http://schemas.microsoft.com/office/drawing/2014/main" id="{4663C908-315D-49AD-B743-BCD53B2033A3}"/>
              </a:ext>
            </a:extLst>
          </p:cNvPr>
          <p:cNvSpPr txBox="1"/>
          <p:nvPr/>
        </p:nvSpPr>
        <p:spPr>
          <a:xfrm>
            <a:off x="6196433" y="1489937"/>
            <a:ext cx="5963985" cy="832755"/>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01128"/>
                </a:solidFill>
                <a:effectLst/>
                <a:uLnTx/>
                <a:uFillTx/>
                <a:latin typeface="Calibri"/>
                <a:ea typeface="+mn-ea"/>
                <a:cs typeface="+mn-cs"/>
              </a:rPr>
              <a:t>“Samsung is embracing .NET because it is a completely open source project.” </a:t>
            </a:r>
            <a:r>
              <a:rPr kumimoji="0" lang="en-US" sz="1600" b="0" i="0" u="none" strike="noStrike" kern="1200" cap="none" spc="0" normalizeH="0" baseline="0" noProof="0" dirty="0">
                <a:ln>
                  <a:noFill/>
                </a:ln>
                <a:solidFill>
                  <a:srgbClr val="101128"/>
                </a:solidFill>
                <a:effectLst/>
                <a:uLnTx/>
                <a:uFillTx/>
                <a:latin typeface="Calibri"/>
                <a:ea typeface="+mn-ea"/>
                <a:cs typeface="+mn-cs"/>
              </a:rPr>
              <a:t>— Samsung</a:t>
            </a:r>
            <a:endParaRPr kumimoji="0" lang="en-US" sz="1961" b="0" i="0" u="none" strike="noStrike" kern="1200" cap="none" spc="0" normalizeH="0" baseline="0" noProof="0" dirty="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E7D49F66-ACA9-4042-9FC7-697CA3841D77}"/>
              </a:ext>
            </a:extLst>
          </p:cNvPr>
          <p:cNvSpPr txBox="1"/>
          <p:nvPr/>
        </p:nvSpPr>
        <p:spPr>
          <a:xfrm>
            <a:off x="6196433" y="2475993"/>
            <a:ext cx="5963985" cy="1375852"/>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01128"/>
                </a:solidFill>
                <a:effectLst/>
                <a:uLnTx/>
                <a:uFillTx/>
                <a:latin typeface="Calibri"/>
                <a:ea typeface="+mn-ea"/>
                <a:cs typeface="+mn-cs"/>
              </a:rPr>
              <a:t>".NET is open source; that allows us to contribute back to it if we have any performance issues which Microsoft review and together we make a better product.“ </a:t>
            </a:r>
            <a:r>
              <a:rPr kumimoji="0" lang="en-US" sz="1568" b="0" i="0" u="none" strike="noStrike" kern="1200" cap="none" spc="0" normalizeH="0" baseline="0" noProof="0" dirty="0">
                <a:ln>
                  <a:noFill/>
                </a:ln>
                <a:solidFill>
                  <a:srgbClr val="101128"/>
                </a:solidFill>
                <a:effectLst/>
                <a:uLnTx/>
                <a:uFillTx/>
                <a:latin typeface="Calibri"/>
                <a:ea typeface="+mn-ea"/>
                <a:cs typeface="+mn-cs"/>
              </a:rPr>
              <a:t>— </a:t>
            </a:r>
            <a:r>
              <a:rPr kumimoji="0" lang="en-US" sz="1568" b="0" i="0" u="none" strike="noStrike" kern="1200" cap="none" spc="0" normalizeH="0" baseline="0" noProof="0" dirty="0" err="1">
                <a:ln>
                  <a:noFill/>
                </a:ln>
                <a:solidFill>
                  <a:srgbClr val="101128"/>
                </a:solidFill>
                <a:effectLst/>
                <a:uLnTx/>
                <a:uFillTx/>
                <a:latin typeface="Calibri"/>
                <a:ea typeface="+mn-ea"/>
                <a:cs typeface="+mn-cs"/>
              </a:rPr>
              <a:t>Illyriad</a:t>
            </a:r>
            <a:r>
              <a:rPr kumimoji="0" lang="en-US" sz="1568" b="0" i="0" u="none" strike="noStrike" kern="1200" cap="none" spc="0" normalizeH="0" baseline="0" noProof="0" dirty="0">
                <a:ln>
                  <a:noFill/>
                </a:ln>
                <a:solidFill>
                  <a:srgbClr val="101128"/>
                </a:solidFill>
                <a:effectLst/>
                <a:uLnTx/>
                <a:uFillTx/>
                <a:latin typeface="Calibri"/>
                <a:ea typeface="+mn-ea"/>
                <a:cs typeface="+mn-cs"/>
              </a:rPr>
              <a:t> Games</a:t>
            </a:r>
          </a:p>
        </p:txBody>
      </p:sp>
      <p:sp>
        <p:nvSpPr>
          <p:cNvPr id="14" name="TextBox 13">
            <a:extLst>
              <a:ext uri="{FF2B5EF4-FFF2-40B4-BE49-F238E27FC236}">
                <a16:creationId xmlns:a16="http://schemas.microsoft.com/office/drawing/2014/main" id="{0B51642F-C480-4FDF-B4BB-3CD171485259}"/>
              </a:ext>
            </a:extLst>
          </p:cNvPr>
          <p:cNvSpPr txBox="1"/>
          <p:nvPr/>
        </p:nvSpPr>
        <p:spPr>
          <a:xfrm>
            <a:off x="1250772" y="6217397"/>
            <a:ext cx="1131328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101128"/>
                </a:solidFill>
                <a:latin typeface="Calibri"/>
              </a:rPr>
              <a:t>1</a:t>
            </a:r>
            <a:r>
              <a:rPr kumimoji="0" lang="en-US" sz="2400" b="0" i="0" u="none" strike="noStrike" kern="1200" cap="none" spc="0" normalizeH="0" baseline="0" noProof="0" dirty="0">
                <a:ln>
                  <a:noFill/>
                </a:ln>
                <a:solidFill>
                  <a:srgbClr val="101128"/>
                </a:solidFill>
                <a:effectLst/>
                <a:uLnTx/>
                <a:uFillTx/>
                <a:latin typeface="Calibri"/>
                <a:ea typeface="+mn-ea"/>
                <a:cs typeface="+mn-cs"/>
              </a:rPr>
              <a:t>6,000+ Community Contributions from </a:t>
            </a:r>
            <a:r>
              <a:rPr lang="en-US" sz="2400" dirty="0">
                <a:solidFill>
                  <a:srgbClr val="101128"/>
                </a:solidFill>
                <a:latin typeface="Calibri"/>
              </a:rPr>
              <a:t>30</a:t>
            </a:r>
            <a:r>
              <a:rPr kumimoji="0" lang="en-US" sz="2400" b="0" i="0" u="none" strike="noStrike" kern="1200" cap="none" spc="0" normalizeH="0" baseline="0" noProof="0" dirty="0">
                <a:ln>
                  <a:noFill/>
                </a:ln>
                <a:solidFill>
                  <a:srgbClr val="101128"/>
                </a:solidFill>
                <a:effectLst/>
                <a:uLnTx/>
                <a:uFillTx/>
                <a:latin typeface="Calibri"/>
                <a:ea typeface="+mn-ea"/>
                <a:cs typeface="+mn-cs"/>
              </a:rPr>
              <a:t>00+ Companies outside Microsoft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01128"/>
              </a:solidFill>
              <a:effectLst/>
              <a:uLnTx/>
              <a:uFillTx/>
              <a:latin typeface="Calibri"/>
              <a:ea typeface="+mn-ea"/>
              <a:cs typeface="+mn-cs"/>
            </a:endParaRPr>
          </a:p>
        </p:txBody>
      </p:sp>
      <p:pic>
        <p:nvPicPr>
          <p:cNvPr id="15" name="Picture 5">
            <a:extLst>
              <a:ext uri="{FF2B5EF4-FFF2-40B4-BE49-F238E27FC236}">
                <a16:creationId xmlns:a16="http://schemas.microsoft.com/office/drawing/2014/main" id="{7273AF13-51A4-447D-91D9-90274E324CE1}"/>
              </a:ext>
            </a:extLst>
          </p:cNvPr>
          <p:cNvPicPr>
            <a:picLocks noChangeAspect="1"/>
          </p:cNvPicPr>
          <p:nvPr/>
        </p:nvPicPr>
        <p:blipFill>
          <a:blip r:embed="rId4">
            <a:extLst>
              <a:ext uri="{BEBA8EAE-BF5A-486C-A8C5-ECC9F3942E4B}">
                <a14:imgProps xmlns:a14="http://schemas.microsoft.com/office/drawing/2010/main">
                  <a14:imgLayer r:embed="rId5">
                    <a14:imgEffect>
                      <a14:saturation sat="76000"/>
                    </a14:imgEffect>
                  </a14:imgLayer>
                </a14:imgProps>
              </a:ext>
            </a:extLst>
          </a:blip>
          <a:stretch>
            <a:fillRect/>
          </a:stretch>
        </p:blipFill>
        <p:spPr>
          <a:xfrm>
            <a:off x="105286" y="1417951"/>
            <a:ext cx="6185024" cy="4624638"/>
          </a:xfrm>
          <a:prstGeom prst="rect">
            <a:avLst/>
          </a:prstGeom>
          <a:noFill/>
        </p:spPr>
      </p:pic>
      <p:sp>
        <p:nvSpPr>
          <p:cNvPr id="3" name="TextBox 2">
            <a:extLst>
              <a:ext uri="{FF2B5EF4-FFF2-40B4-BE49-F238E27FC236}">
                <a16:creationId xmlns:a16="http://schemas.microsoft.com/office/drawing/2014/main" id="{4F8EABDC-2188-4ECA-968F-746D588B01D0}"/>
              </a:ext>
            </a:extLst>
          </p:cNvPr>
          <p:cNvSpPr txBox="1"/>
          <p:nvPr/>
        </p:nvSpPr>
        <p:spPr>
          <a:xfrm>
            <a:off x="1574810" y="1312876"/>
            <a:ext cx="2929135"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Community Accepted PRs</a:t>
            </a:r>
          </a:p>
        </p:txBody>
      </p:sp>
    </p:spTree>
    <p:extLst>
      <p:ext uri="{BB962C8B-B14F-4D97-AF65-F5344CB8AC3E}">
        <p14:creationId xmlns:p14="http://schemas.microsoft.com/office/powerpoint/2010/main" val="41087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8003" y="365124"/>
            <a:ext cx="3145267" cy="5784663"/>
          </a:xfrm>
        </p:spPr>
        <p:txBody>
          <a:bodyPr>
            <a:normAutofit/>
          </a:bodyPr>
          <a:lstStyle/>
          <a:p>
            <a:r>
              <a:rPr lang="en-US" sz="3600" dirty="0">
                <a:latin typeface="Segoe UI Light" panose="020B0502040204020203" pitchFamily="34" charset="0"/>
                <a:cs typeface="Segoe UI Light" panose="020B0502040204020203" pitchFamily="34" charset="0"/>
              </a:rPr>
              <a:t>.NET named Top 30 Highest Velocity OSS Projects</a:t>
            </a:r>
          </a:p>
        </p:txBody>
      </p:sp>
      <p:pic>
        <p:nvPicPr>
          <p:cNvPr id="4" name="Picture 3"/>
          <p:cNvPicPr>
            <a:picLocks noChangeAspect="1"/>
          </p:cNvPicPr>
          <p:nvPr/>
        </p:nvPicPr>
        <p:blipFill>
          <a:blip r:embed="rId3"/>
          <a:stretch>
            <a:fillRect/>
          </a:stretch>
        </p:blipFill>
        <p:spPr>
          <a:xfrm>
            <a:off x="3543300" y="0"/>
            <a:ext cx="8648700" cy="6667500"/>
          </a:xfrm>
          <a:prstGeom prst="rect">
            <a:avLst/>
          </a:prstGeom>
        </p:spPr>
      </p:pic>
      <p:sp>
        <p:nvSpPr>
          <p:cNvPr id="5" name="Rectangle 4"/>
          <p:cNvSpPr/>
          <p:nvPr/>
        </p:nvSpPr>
        <p:spPr>
          <a:xfrm>
            <a:off x="158003" y="6396416"/>
            <a:ext cx="6096000" cy="27699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hlinkClick r:id="rId4"/>
              </a:rPr>
              <a:t>https://www.cncf.io/blog/2017/06/05/30-highest-velocity-open-source-projects/</a:t>
            </a: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 </a:t>
            </a:r>
          </a:p>
        </p:txBody>
      </p:sp>
      <p:pic>
        <p:nvPicPr>
          <p:cNvPr id="1026" name="Picture 2" descr="Cloud Native Computing Found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316" y="5682041"/>
            <a:ext cx="2581275" cy="714375"/>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p:cNvSpPr/>
          <p:nvPr/>
        </p:nvSpPr>
        <p:spPr>
          <a:xfrm rot="10800000">
            <a:off x="7867650" y="2319709"/>
            <a:ext cx="1382293" cy="338248"/>
          </a:xfrm>
          <a:prstGeom prst="rightArrow">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22225">
                <a:solidFill>
                  <a:srgbClr val="0065A7"/>
                </a:solidFill>
                <a:prstDash val="solid"/>
              </a:ln>
              <a:solidFill>
                <a:srgbClr val="0065A7">
                  <a:lumMod val="40000"/>
                  <a:lumOff val="60000"/>
                </a:srgbClr>
              </a:solidFill>
              <a:effectLst/>
              <a:uLnTx/>
              <a:uFillTx/>
              <a:latin typeface="Segoe UI Semilight"/>
              <a:ea typeface="+mn-ea"/>
              <a:cs typeface="+mn-cs"/>
            </a:endParaRPr>
          </a:p>
        </p:txBody>
      </p:sp>
    </p:spTree>
    <p:extLst>
      <p:ext uri="{BB962C8B-B14F-4D97-AF65-F5344CB8AC3E}">
        <p14:creationId xmlns:p14="http://schemas.microsoft.com/office/powerpoint/2010/main" val="3806715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CD63B390-724A-477F-8B66-CB6B0E2DB93A}"/>
              </a:ext>
            </a:extLst>
          </p:cNvPr>
          <p:cNvGraphicFramePr/>
          <p:nvPr>
            <p:extLst/>
          </p:nvPr>
        </p:nvGraphicFramePr>
        <p:xfrm>
          <a:off x="226806" y="702507"/>
          <a:ext cx="11556320" cy="5405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780FB31E-FA11-4FDD-BC02-A83DD0542C81}"/>
              </a:ext>
            </a:extLst>
          </p:cNvPr>
          <p:cNvSpPr txBox="1"/>
          <p:nvPr/>
        </p:nvSpPr>
        <p:spPr>
          <a:xfrm>
            <a:off x="226806" y="281296"/>
            <a:ext cx="7355004" cy="94138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705"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.NET Open Source Journey</a:t>
            </a:r>
          </a:p>
        </p:txBody>
      </p:sp>
      <p:sp>
        <p:nvSpPr>
          <p:cNvPr id="7" name="Oval 6">
            <a:extLst>
              <a:ext uri="{FF2B5EF4-FFF2-40B4-BE49-F238E27FC236}">
                <a16:creationId xmlns:a16="http://schemas.microsoft.com/office/drawing/2014/main" id="{9DB6C5AE-7C39-4888-A969-6E159FA1458A}"/>
              </a:ext>
            </a:extLst>
          </p:cNvPr>
          <p:cNvSpPr/>
          <p:nvPr/>
        </p:nvSpPr>
        <p:spPr>
          <a:xfrm>
            <a:off x="8229829" y="1232081"/>
            <a:ext cx="897626" cy="897626"/>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.NET</a:t>
            </a:r>
          </a:p>
        </p:txBody>
      </p:sp>
      <p:grpSp>
        <p:nvGrpSpPr>
          <p:cNvPr id="8" name="Group 7">
            <a:extLst>
              <a:ext uri="{FF2B5EF4-FFF2-40B4-BE49-F238E27FC236}">
                <a16:creationId xmlns:a16="http://schemas.microsoft.com/office/drawing/2014/main" id="{9CF0CA25-DD5C-41A6-B9AA-83D77EDAE165}"/>
              </a:ext>
            </a:extLst>
          </p:cNvPr>
          <p:cNvGrpSpPr/>
          <p:nvPr/>
        </p:nvGrpSpPr>
        <p:grpSpPr>
          <a:xfrm>
            <a:off x="8229829" y="1100635"/>
            <a:ext cx="4751431" cy="1197670"/>
            <a:chOff x="6969987" y="1729605"/>
            <a:chExt cx="4846707" cy="1221686"/>
          </a:xfrm>
        </p:grpSpPr>
        <p:sp>
          <p:nvSpPr>
            <p:cNvPr id="9" name="Rectangle 8">
              <a:extLst>
                <a:ext uri="{FF2B5EF4-FFF2-40B4-BE49-F238E27FC236}">
                  <a16:creationId xmlns:a16="http://schemas.microsoft.com/office/drawing/2014/main" id="{84D8F140-EBE9-4B23-A80F-7AE65FA5B665}"/>
                </a:ext>
              </a:extLst>
            </p:cNvPr>
            <p:cNvSpPr/>
            <p:nvPr/>
          </p:nvSpPr>
          <p:spPr>
            <a:xfrm>
              <a:off x="6969987" y="1729605"/>
              <a:ext cx="4190076" cy="76730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TextBox 9">
              <a:extLst>
                <a:ext uri="{FF2B5EF4-FFF2-40B4-BE49-F238E27FC236}">
                  <a16:creationId xmlns:a16="http://schemas.microsoft.com/office/drawing/2014/main" id="{3B7C323F-AFC8-4DBE-A46C-2C54DABB8702}"/>
                </a:ext>
              </a:extLst>
            </p:cNvPr>
            <p:cNvSpPr txBox="1"/>
            <p:nvPr/>
          </p:nvSpPr>
          <p:spPr>
            <a:xfrm>
              <a:off x="7626618" y="2183984"/>
              <a:ext cx="4190076" cy="76730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62628" tIns="0" rIns="0" bIns="0" numCol="1" spcCol="1270" anchor="t"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Aug 2017- .NET Core 2</a:t>
              </a:r>
            </a:p>
          </p:txBody>
        </p:sp>
      </p:grpSp>
      <p:pic>
        <p:nvPicPr>
          <p:cNvPr id="11" name="Picture 10">
            <a:extLst>
              <a:ext uri="{FF2B5EF4-FFF2-40B4-BE49-F238E27FC236}">
                <a16:creationId xmlns:a16="http://schemas.microsoft.com/office/drawing/2014/main" id="{B2AB1A76-79DF-4785-9519-5964F8E18851}"/>
              </a:ext>
            </a:extLst>
          </p:cNvPr>
          <p:cNvPicPr>
            <a:picLocks noChangeAspect="1"/>
          </p:cNvPicPr>
          <p:nvPr/>
        </p:nvPicPr>
        <p:blipFill>
          <a:blip r:embed="rId8"/>
          <a:stretch>
            <a:fillRect/>
          </a:stretch>
        </p:blipFill>
        <p:spPr>
          <a:xfrm>
            <a:off x="4102465" y="2871035"/>
            <a:ext cx="832395" cy="794689"/>
          </a:xfrm>
          <a:prstGeom prst="rect">
            <a:avLst/>
          </a:prstGeom>
        </p:spPr>
      </p:pic>
      <p:sp>
        <p:nvSpPr>
          <p:cNvPr id="14" name="Oval 13">
            <a:extLst>
              <a:ext uri="{FF2B5EF4-FFF2-40B4-BE49-F238E27FC236}">
                <a16:creationId xmlns:a16="http://schemas.microsoft.com/office/drawing/2014/main" id="{1D84704B-6951-41A7-A82E-20E8AE73B860}"/>
              </a:ext>
            </a:extLst>
          </p:cNvPr>
          <p:cNvSpPr/>
          <p:nvPr/>
        </p:nvSpPr>
        <p:spPr>
          <a:xfrm>
            <a:off x="6708585" y="1881751"/>
            <a:ext cx="670912" cy="670912"/>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5" name="TextBox 14">
            <a:extLst>
              <a:ext uri="{FF2B5EF4-FFF2-40B4-BE49-F238E27FC236}">
                <a16:creationId xmlns:a16="http://schemas.microsoft.com/office/drawing/2014/main" id="{878EE732-8F6E-4530-B186-0DB945052FAB}"/>
              </a:ext>
            </a:extLst>
          </p:cNvPr>
          <p:cNvSpPr txBox="1"/>
          <p:nvPr/>
        </p:nvSpPr>
        <p:spPr>
          <a:xfrm>
            <a:off x="7118554" y="2538618"/>
            <a:ext cx="4709526" cy="7522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62628" tIns="0" rIns="0" bIns="0" numCol="1" spcCol="1270" anchor="t"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2016-</a:t>
            </a:r>
            <a:r>
              <a:rPr kumimoji="0" lang="en-US" sz="1800" b="0"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 Mono project joins .NET Foundation</a:t>
            </a:r>
          </a:p>
        </p:txBody>
      </p:sp>
      <p:pic>
        <p:nvPicPr>
          <p:cNvPr id="17" name="Picture 16">
            <a:extLst>
              <a:ext uri="{FF2B5EF4-FFF2-40B4-BE49-F238E27FC236}">
                <a16:creationId xmlns:a16="http://schemas.microsoft.com/office/drawing/2014/main" id="{61658544-51AF-48C4-85CB-8B7EF4040BEE}"/>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6861585" y="1996378"/>
            <a:ext cx="405428" cy="483812"/>
          </a:xfrm>
          <a:prstGeom prst="rect">
            <a:avLst/>
          </a:prstGeom>
        </p:spPr>
      </p:pic>
    </p:spTree>
    <p:extLst>
      <p:ext uri="{BB962C8B-B14F-4D97-AF65-F5344CB8AC3E}">
        <p14:creationId xmlns:p14="http://schemas.microsoft.com/office/powerpoint/2010/main" val="7113722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11" name="TextBox 10"/>
          <p:cNvSpPr txBox="1"/>
          <p:nvPr/>
        </p:nvSpPr>
        <p:spPr>
          <a:xfrm>
            <a:off x="4325467" y="3118016"/>
            <a:ext cx="3441480" cy="621968"/>
          </a:xfrm>
          <a:prstGeom prst="rect">
            <a:avLst/>
          </a:prstGeom>
          <a:noFill/>
        </p:spPr>
        <p:txBody>
          <a:bodyPr wrap="square" lIns="179259" tIns="143407" rIns="179259" bIns="143407" rtlCol="0" anchor="ctr" anchorCtr="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rPr>
              <a:t>.NET ECOSYSTEM</a:t>
            </a:r>
            <a:endParaRPr kumimoji="0" lang="en-US" sz="1175" b="0"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3"/>
          <a:stretch>
            <a:fillRect/>
          </a:stretch>
        </p:blipFill>
        <p:spPr>
          <a:xfrm>
            <a:off x="5064324" y="2481353"/>
            <a:ext cx="1932642" cy="1932642"/>
          </a:xfrm>
          <a:prstGeom prst="rect">
            <a:avLst/>
          </a:prstGeom>
        </p:spPr>
      </p:pic>
      <p:sp>
        <p:nvSpPr>
          <p:cNvPr id="10" name="Oval 9"/>
          <p:cNvSpPr/>
          <p:nvPr/>
        </p:nvSpPr>
        <p:spPr bwMode="auto">
          <a:xfrm>
            <a:off x="4068437" y="1401439"/>
            <a:ext cx="4055125" cy="4055126"/>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3" name="Oval 142"/>
          <p:cNvSpPr/>
          <p:nvPr/>
        </p:nvSpPr>
        <p:spPr bwMode="auto">
          <a:xfrm>
            <a:off x="4005886" y="1843361"/>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1" name="Oval 140"/>
          <p:cNvSpPr/>
          <p:nvPr/>
        </p:nvSpPr>
        <p:spPr bwMode="auto">
          <a:xfrm>
            <a:off x="4714605" y="4811958"/>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4900937" y="4938432"/>
            <a:ext cx="598324" cy="613854"/>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42" name="Oval 141"/>
          <p:cNvSpPr/>
          <p:nvPr/>
        </p:nvSpPr>
        <p:spPr bwMode="auto">
          <a:xfrm>
            <a:off x="3877920" y="3782694"/>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0" name="Oval 139"/>
          <p:cNvSpPr/>
          <p:nvPr/>
        </p:nvSpPr>
        <p:spPr bwMode="auto">
          <a:xfrm>
            <a:off x="6484765" y="477539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6618840" y="4938434"/>
            <a:ext cx="702839" cy="619751"/>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37" name="Oval 136"/>
          <p:cNvSpPr/>
          <p:nvPr/>
        </p:nvSpPr>
        <p:spPr bwMode="auto">
          <a:xfrm>
            <a:off x="5616679" y="948580"/>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5820831" y="1177724"/>
            <a:ext cx="547280" cy="554387"/>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nvGrpSpPr>
          <p:cNvPr id="100" name="Group 35"/>
          <p:cNvGrpSpPr>
            <a:grpSpLocks noChangeAspect="1"/>
          </p:cNvGrpSpPr>
          <p:nvPr/>
        </p:nvGrpSpPr>
        <p:grpSpPr bwMode="auto">
          <a:xfrm>
            <a:off x="4169989" y="1903133"/>
            <a:ext cx="563458" cy="679748"/>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8" name="Oval 137"/>
          <p:cNvSpPr/>
          <p:nvPr/>
        </p:nvSpPr>
        <p:spPr bwMode="auto">
          <a:xfrm>
            <a:off x="7214712" y="186048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7381358" y="1951496"/>
            <a:ext cx="632699" cy="640109"/>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9" name="Oval 138"/>
          <p:cNvSpPr/>
          <p:nvPr/>
        </p:nvSpPr>
        <p:spPr bwMode="auto">
          <a:xfrm>
            <a:off x="7404699" y="3789253"/>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7638882" y="3949808"/>
            <a:ext cx="535895" cy="642564"/>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grpSp>
        <p:nvGrpSpPr>
          <p:cNvPr id="158" name="Group 157"/>
          <p:cNvGrpSpPr/>
          <p:nvPr/>
        </p:nvGrpSpPr>
        <p:grpSpPr>
          <a:xfrm>
            <a:off x="7464792" y="2969123"/>
            <a:ext cx="1298042" cy="682729"/>
            <a:chOff x="7614673" y="3028093"/>
            <a:chExt cx="1324257" cy="696518"/>
          </a:xfrm>
        </p:grpSpPr>
        <p:sp>
          <p:nvSpPr>
            <p:cNvPr id="157" name="Oval 156"/>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56" name="TextBox 155"/>
            <p:cNvSpPr txBox="1"/>
            <p:nvPr/>
          </p:nvSpPr>
          <p:spPr>
            <a:xfrm>
              <a:off x="7614673" y="3028093"/>
              <a:ext cx="1324257" cy="634530"/>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rPr>
                <a:t>macOS </a:t>
              </a:r>
            </a:p>
          </p:txBody>
        </p:sp>
      </p:grpSp>
      <p:pic>
        <p:nvPicPr>
          <p:cNvPr id="16" name="Picture 15"/>
          <p:cNvPicPr>
            <a:picLocks noChangeAspect="1"/>
          </p:cNvPicPr>
          <p:nvPr/>
        </p:nvPicPr>
        <p:blipFill>
          <a:blip r:embed="rId4"/>
          <a:stretch>
            <a:fillRect/>
          </a:stretch>
        </p:blipFill>
        <p:spPr>
          <a:xfrm>
            <a:off x="4047821" y="3980174"/>
            <a:ext cx="506081" cy="596449"/>
          </a:xfrm>
          <a:prstGeom prst="rect">
            <a:avLst/>
          </a:prstGeom>
        </p:spPr>
      </p:pic>
      <p:grpSp>
        <p:nvGrpSpPr>
          <p:cNvPr id="13" name="Group 12">
            <a:extLst>
              <a:ext uri="{FF2B5EF4-FFF2-40B4-BE49-F238E27FC236}">
                <a16:creationId xmlns:a16="http://schemas.microsoft.com/office/drawing/2014/main" id="{C09D9545-E92F-43BE-8CD2-F51FD5756147}"/>
              </a:ext>
            </a:extLst>
          </p:cNvPr>
          <p:cNvGrpSpPr/>
          <p:nvPr/>
        </p:nvGrpSpPr>
        <p:grpSpPr>
          <a:xfrm>
            <a:off x="713546" y="25485"/>
            <a:ext cx="10665322" cy="6856055"/>
            <a:chOff x="713546" y="25485"/>
            <a:chExt cx="10665322" cy="6856055"/>
          </a:xfrm>
        </p:grpSpPr>
        <p:grpSp>
          <p:nvGrpSpPr>
            <p:cNvPr id="4" name="Group 3">
              <a:extLst>
                <a:ext uri="{FF2B5EF4-FFF2-40B4-BE49-F238E27FC236}">
                  <a16:creationId xmlns:a16="http://schemas.microsoft.com/office/drawing/2014/main" id="{B6F34F45-3C45-4F4E-8535-5D90A5540E37}"/>
                </a:ext>
              </a:extLst>
            </p:cNvPr>
            <p:cNvGrpSpPr/>
            <p:nvPr/>
          </p:nvGrpSpPr>
          <p:grpSpPr>
            <a:xfrm>
              <a:off x="713546" y="25485"/>
              <a:ext cx="10665322" cy="6856055"/>
              <a:chOff x="655233" y="23291"/>
              <a:chExt cx="10879184" cy="6993533"/>
            </a:xfrm>
          </p:grpSpPr>
          <p:grpSp>
            <p:nvGrpSpPr>
              <p:cNvPr id="3" name="Group 2">
                <a:extLst>
                  <a:ext uri="{FF2B5EF4-FFF2-40B4-BE49-F238E27FC236}">
                    <a16:creationId xmlns:a16="http://schemas.microsoft.com/office/drawing/2014/main" id="{32C55B84-CC86-474D-994C-AB0FDFA84AAE}"/>
                  </a:ext>
                </a:extLst>
              </p:cNvPr>
              <p:cNvGrpSpPr/>
              <p:nvPr/>
            </p:nvGrpSpPr>
            <p:grpSpPr>
              <a:xfrm>
                <a:off x="655233" y="23291"/>
                <a:ext cx="10879184" cy="6993533"/>
                <a:chOff x="655233" y="23291"/>
                <a:chExt cx="10879184" cy="6993533"/>
              </a:xfrm>
            </p:grpSpPr>
            <p:grpSp>
              <p:nvGrpSpPr>
                <p:cNvPr id="147" name="Group 146"/>
                <p:cNvGrpSpPr/>
                <p:nvPr/>
              </p:nvGrpSpPr>
              <p:grpSpPr>
                <a:xfrm>
                  <a:off x="655233" y="23291"/>
                  <a:ext cx="10879184" cy="6993533"/>
                  <a:chOff x="654443" y="22798"/>
                  <a:chExt cx="10880728" cy="6994525"/>
                </a:xfrm>
              </p:grpSpPr>
              <p:sp>
                <p:nvSpPr>
                  <p:cNvPr id="35" name="Rectangle 34"/>
                  <p:cNvSpPr/>
                  <p:nvPr/>
                </p:nvSpPr>
                <p:spPr>
                  <a:xfrm>
                    <a:off x="968906" y="3811194"/>
                    <a:ext cx="155478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t>
                    </a: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SignalR</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6" name="Group 145"/>
                  <p:cNvGrpSpPr/>
                  <p:nvPr/>
                </p:nvGrpSpPr>
                <p:grpSpPr>
                  <a:xfrm>
                    <a:off x="654443" y="22798"/>
                    <a:ext cx="10880728" cy="6994525"/>
                    <a:chOff x="654443" y="22798"/>
                    <a:chExt cx="10880728" cy="6994525"/>
                  </a:xfrm>
                </p:grpSpPr>
                <p:pic>
                  <p:nvPicPr>
                    <p:cNvPr id="145" name="Picture 144"/>
                    <p:cNvPicPr>
                      <a:picLocks noChangeAspect="1"/>
                    </p:cNvPicPr>
                    <p:nvPr/>
                  </p:nvPicPr>
                  <p:blipFill rotWithShape="1">
                    <a:blip r:embed="rId5"/>
                    <a:srcRect t="17842" b="17842"/>
                    <a:stretch/>
                  </p:blipFill>
                  <p:spPr>
                    <a:xfrm>
                      <a:off x="654443" y="22798"/>
                      <a:ext cx="10880728" cy="6994525"/>
                    </a:xfrm>
                    <a:prstGeom prst="rect">
                      <a:avLst/>
                    </a:prstGeom>
                  </p:spPr>
                </p:pic>
                <p:sp>
                  <p:nvSpPr>
                    <p:cNvPr id="23" name="Rectangle 22"/>
                    <p:cNvSpPr/>
                    <p:nvPr/>
                  </p:nvSpPr>
                  <p:spPr>
                    <a:xfrm>
                      <a:off x="2166791" y="1833043"/>
                      <a:ext cx="20007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SDK for Hadoop</a:t>
                      </a:r>
                    </a:p>
                  </p:txBody>
                </p:sp>
                <p:sp>
                  <p:nvSpPr>
                    <p:cNvPr id="24" name="Rectangle 23"/>
                    <p:cNvSpPr/>
                    <p:nvPr/>
                  </p:nvSpPr>
                  <p:spPr>
                    <a:xfrm>
                      <a:off x="1915156" y="5955917"/>
                      <a:ext cx="302682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Compiler Platform ("Roslyn")</a:t>
                      </a:r>
                    </a:p>
                  </p:txBody>
                </p:sp>
                <p:sp>
                  <p:nvSpPr>
                    <p:cNvPr id="28" name="Rectangle 27"/>
                    <p:cNvSpPr/>
                    <p:nvPr/>
                  </p:nvSpPr>
                  <p:spPr>
                    <a:xfrm>
                      <a:off x="8885614" y="3961584"/>
                      <a:ext cx="20974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Micro Framework</a:t>
                      </a:r>
                    </a:p>
                  </p:txBody>
                </p:sp>
                <p:sp>
                  <p:nvSpPr>
                    <p:cNvPr id="31" name="Rectangle 30"/>
                    <p:cNvSpPr/>
                    <p:nvPr/>
                  </p:nvSpPr>
                  <p:spPr>
                    <a:xfrm>
                      <a:off x="7084674" y="6584591"/>
                      <a:ext cx="13585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MVC</a:t>
                      </a:r>
                    </a:p>
                  </p:txBody>
                </p:sp>
                <p:sp>
                  <p:nvSpPr>
                    <p:cNvPr id="32" name="Rectangle 31"/>
                    <p:cNvSpPr/>
                    <p:nvPr/>
                  </p:nvSpPr>
                  <p:spPr>
                    <a:xfrm>
                      <a:off x="6999020" y="6084517"/>
                      <a:ext cx="168171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API</a:t>
                      </a:r>
                    </a:p>
                  </p:txBody>
                </p:sp>
                <p:sp>
                  <p:nvSpPr>
                    <p:cNvPr id="34" name="Rectangle 33"/>
                    <p:cNvSpPr/>
                    <p:nvPr/>
                  </p:nvSpPr>
                  <p:spPr>
                    <a:xfrm>
                      <a:off x="9336324" y="2220322"/>
                      <a:ext cx="186125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Pages</a:t>
                      </a:r>
                    </a:p>
                  </p:txBody>
                </p:sp>
                <p:sp>
                  <p:nvSpPr>
                    <p:cNvPr id="36" name="Rectangle 35"/>
                    <p:cNvSpPr/>
                    <p:nvPr/>
                  </p:nvSpPr>
                  <p:spPr>
                    <a:xfrm>
                      <a:off x="8287244" y="948647"/>
                      <a:ext cx="189650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MVVM Light Toolkit</a:t>
                      </a:r>
                    </a:p>
                  </p:txBody>
                </p:sp>
                <p:sp>
                  <p:nvSpPr>
                    <p:cNvPr id="37" name="Rectangle 36"/>
                    <p:cNvSpPr/>
                    <p:nvPr/>
                  </p:nvSpPr>
                  <p:spPr>
                    <a:xfrm>
                      <a:off x="7571186" y="110546"/>
                      <a:ext cx="10396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Core</a:t>
                      </a:r>
                    </a:p>
                  </p:txBody>
                </p:sp>
                <p:sp>
                  <p:nvSpPr>
                    <p:cNvPr id="38" name="Rectangle 37"/>
                    <p:cNvSpPr/>
                    <p:nvPr/>
                  </p:nvSpPr>
                  <p:spPr>
                    <a:xfrm>
                      <a:off x="4648620" y="6229462"/>
                      <a:ext cx="84896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Orleans</a:t>
                      </a:r>
                    </a:p>
                  </p:txBody>
                </p:sp>
                <p:sp>
                  <p:nvSpPr>
                    <p:cNvPr id="39" name="Rectangle 38"/>
                    <p:cNvSpPr/>
                    <p:nvPr/>
                  </p:nvSpPr>
                  <p:spPr>
                    <a:xfrm>
                      <a:off x="10115971" y="1729753"/>
                      <a:ext cx="561183"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MEF</a:t>
                      </a:r>
                    </a:p>
                  </p:txBody>
                </p:sp>
                <p:sp>
                  <p:nvSpPr>
                    <p:cNvPr id="40" name="Rectangle 39"/>
                    <p:cNvSpPr/>
                    <p:nvPr/>
                  </p:nvSpPr>
                  <p:spPr>
                    <a:xfrm>
                      <a:off x="7922931" y="5141786"/>
                      <a:ext cx="30542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OWIN Authentication Middleware</a:t>
                      </a:r>
                    </a:p>
                  </p:txBody>
                </p:sp>
                <p:sp>
                  <p:nvSpPr>
                    <p:cNvPr id="41" name="Rectangle 40"/>
                    <p:cNvSpPr/>
                    <p:nvPr/>
                  </p:nvSpPr>
                  <p:spPr>
                    <a:xfrm>
                      <a:off x="2901943" y="4877224"/>
                      <a:ext cx="134082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Orchard CMS</a:t>
                      </a:r>
                    </a:p>
                  </p:txBody>
                </p:sp>
                <p:sp>
                  <p:nvSpPr>
                    <p:cNvPr id="42" name="Rectangle 41"/>
                    <p:cNvSpPr/>
                    <p:nvPr/>
                  </p:nvSpPr>
                  <p:spPr>
                    <a:xfrm>
                      <a:off x="8197991" y="5650370"/>
                      <a:ext cx="265801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SDK for .NET</a:t>
                      </a:r>
                    </a:p>
                  </p:txBody>
                </p:sp>
                <p:sp>
                  <p:nvSpPr>
                    <p:cNvPr id="43" name="Rectangle 42"/>
                    <p:cNvSpPr/>
                    <p:nvPr/>
                  </p:nvSpPr>
                  <p:spPr>
                    <a:xfrm>
                      <a:off x="1414037" y="2680213"/>
                      <a:ext cx="15899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IdentityManager</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4" name="Rectangle 43"/>
                    <p:cNvSpPr/>
                    <p:nvPr/>
                  </p:nvSpPr>
                  <p:spPr>
                    <a:xfrm>
                      <a:off x="1485084" y="2204898"/>
                      <a:ext cx="87852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Mimekit</a:t>
                      </a:r>
                    </a:p>
                  </p:txBody>
                </p:sp>
                <p:sp>
                  <p:nvSpPr>
                    <p:cNvPr id="45" name="Rectangle 44"/>
                    <p:cNvSpPr/>
                    <p:nvPr/>
                  </p:nvSpPr>
                  <p:spPr>
                    <a:xfrm>
                      <a:off x="1534154" y="4635906"/>
                      <a:ext cx="135750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Xamarin.Auth</a:t>
                      </a:r>
                    </a:p>
                  </p:txBody>
                </p:sp>
                <p:sp>
                  <p:nvSpPr>
                    <p:cNvPr id="46" name="Rectangle 45"/>
                    <p:cNvSpPr/>
                    <p:nvPr/>
                  </p:nvSpPr>
                  <p:spPr>
                    <a:xfrm>
                      <a:off x="8970108" y="2693782"/>
                      <a:ext cx="219788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Couchbase Lite for .NET</a:t>
                      </a:r>
                    </a:p>
                  </p:txBody>
                </p:sp>
                <p:sp>
                  <p:nvSpPr>
                    <p:cNvPr id="47" name="Rectangle 46"/>
                    <p:cNvSpPr/>
                    <p:nvPr/>
                  </p:nvSpPr>
                  <p:spPr>
                    <a:xfrm>
                      <a:off x="9937159" y="1155702"/>
                      <a:ext cx="77211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Mailkit</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Rectangle 47"/>
                    <p:cNvSpPr/>
                    <p:nvPr/>
                  </p:nvSpPr>
                  <p:spPr>
                    <a:xfrm>
                      <a:off x="4869673" y="653330"/>
                      <a:ext cx="1348604"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Core</a:t>
                      </a:r>
                    </a:p>
                  </p:txBody>
                </p:sp>
                <p:sp>
                  <p:nvSpPr>
                    <p:cNvPr id="49" name="Rectangle 48"/>
                    <p:cNvSpPr/>
                    <p:nvPr/>
                  </p:nvSpPr>
                  <p:spPr>
                    <a:xfrm>
                      <a:off x="3055916" y="1079117"/>
                      <a:ext cx="24624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Salesforce Toolkits for .NET</a:t>
                      </a:r>
                    </a:p>
                  </p:txBody>
                </p:sp>
                <p:sp>
                  <p:nvSpPr>
                    <p:cNvPr id="50" name="Rectangle 49"/>
                    <p:cNvSpPr/>
                    <p:nvPr/>
                  </p:nvSpPr>
                  <p:spPr>
                    <a:xfrm>
                      <a:off x="3198259" y="2481897"/>
                      <a:ext cx="750859"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NuGet</a:t>
                      </a:r>
                    </a:p>
                  </p:txBody>
                </p:sp>
                <p:sp>
                  <p:nvSpPr>
                    <p:cNvPr id="51" name="Rectangle 50"/>
                    <p:cNvSpPr/>
                    <p:nvPr/>
                  </p:nvSpPr>
                  <p:spPr>
                    <a:xfrm>
                      <a:off x="8868588" y="6312464"/>
                      <a:ext cx="1110749" cy="55550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Kudu</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Cecil</a:t>
                      </a:r>
                    </a:p>
                  </p:txBody>
                </p:sp>
                <p:sp>
                  <p:nvSpPr>
                    <p:cNvPr id="52" name="Rectangle 51"/>
                    <p:cNvSpPr/>
                    <p:nvPr/>
                  </p:nvSpPr>
                  <p:spPr>
                    <a:xfrm>
                      <a:off x="8599770" y="173035"/>
                      <a:ext cx="88670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MSBuild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Rectangle 52"/>
                    <p:cNvSpPr/>
                    <p:nvPr/>
                  </p:nvSpPr>
                  <p:spPr>
                    <a:xfrm>
                      <a:off x="2479900" y="6379060"/>
                      <a:ext cx="63005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LLILC</a:t>
                      </a:r>
                    </a:p>
                  </p:txBody>
                </p:sp>
                <p:sp>
                  <p:nvSpPr>
                    <p:cNvPr id="54" name="Rectangle 53"/>
                    <p:cNvSpPr/>
                    <p:nvPr/>
                  </p:nvSpPr>
                  <p:spPr>
                    <a:xfrm>
                      <a:off x="5882132" y="5960546"/>
                      <a:ext cx="66583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Prism</a:t>
                      </a:r>
                    </a:p>
                  </p:txBody>
                </p:sp>
                <p:sp>
                  <p:nvSpPr>
                    <p:cNvPr id="55" name="Rectangle 54"/>
                    <p:cNvSpPr/>
                    <p:nvPr/>
                  </p:nvSpPr>
                  <p:spPr>
                    <a:xfrm>
                      <a:off x="1352180" y="1421059"/>
                      <a:ext cx="201524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WorldWide</a:t>
                      </a: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Telescope</a:t>
                      </a:r>
                    </a:p>
                  </p:txBody>
                </p:sp>
                <p:sp>
                  <p:nvSpPr>
                    <p:cNvPr id="56" name="Rectangle 55"/>
                    <p:cNvSpPr/>
                    <p:nvPr/>
                  </p:nvSpPr>
                  <p:spPr>
                    <a:xfrm>
                      <a:off x="1984636" y="636032"/>
                      <a:ext cx="265637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AJAX Control Toolkit</a:t>
                      </a:r>
                    </a:p>
                  </p:txBody>
                </p:sp>
                <p:sp>
                  <p:nvSpPr>
                    <p:cNvPr id="57" name="Rectangle 56"/>
                    <p:cNvSpPr/>
                    <p:nvPr/>
                  </p:nvSpPr>
                  <p:spPr>
                    <a:xfrm>
                      <a:off x="1300868" y="3287673"/>
                      <a:ext cx="16531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Entity Framework</a:t>
                      </a:r>
                    </a:p>
                  </p:txBody>
                </p:sp>
                <p:sp>
                  <p:nvSpPr>
                    <p:cNvPr id="58" name="Rectangle 57"/>
                    <p:cNvSpPr/>
                    <p:nvPr/>
                  </p:nvSpPr>
                  <p:spPr>
                    <a:xfrm>
                      <a:off x="7909447" y="590426"/>
                      <a:ext cx="274625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a:t>
                      </a: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WebJobs</a:t>
                      </a: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SDK</a:t>
                      </a:r>
                    </a:p>
                  </p:txBody>
                </p:sp>
                <p:sp>
                  <p:nvSpPr>
                    <p:cNvPr id="59" name="Rectangle 58"/>
                    <p:cNvSpPr/>
                    <p:nvPr/>
                  </p:nvSpPr>
                  <p:spPr>
                    <a:xfrm>
                      <a:off x="2107812" y="178774"/>
                      <a:ext cx="299123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Web Protection Library</a:t>
                      </a:r>
                    </a:p>
                  </p:txBody>
                </p:sp>
                <p:sp>
                  <p:nvSpPr>
                    <p:cNvPr id="60" name="Rectangle 59"/>
                    <p:cNvSpPr/>
                    <p:nvPr/>
                  </p:nvSpPr>
                  <p:spPr>
                    <a:xfrm>
                      <a:off x="2280499" y="4172134"/>
                      <a:ext cx="161019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Live Writer</a:t>
                      </a:r>
                    </a:p>
                  </p:txBody>
                </p:sp>
                <p:sp>
                  <p:nvSpPr>
                    <p:cNvPr id="61" name="Rectangle 60"/>
                    <p:cNvSpPr/>
                    <p:nvPr/>
                  </p:nvSpPr>
                  <p:spPr>
                    <a:xfrm>
                      <a:off x="8571015" y="1460249"/>
                      <a:ext cx="14836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XML SDK</a:t>
                      </a:r>
                    </a:p>
                  </p:txBody>
                </p:sp>
                <p:sp>
                  <p:nvSpPr>
                    <p:cNvPr id="62" name="Rectangle 61"/>
                    <p:cNvSpPr/>
                    <p:nvPr/>
                  </p:nvSpPr>
                  <p:spPr>
                    <a:xfrm>
                      <a:off x="1586770" y="5319293"/>
                      <a:ext cx="10933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3" name="Rectangle 62"/>
                    <p:cNvSpPr/>
                    <p:nvPr/>
                  </p:nvSpPr>
                  <p:spPr>
                    <a:xfrm>
                      <a:off x="5166963" y="6578498"/>
                      <a:ext cx="1536602"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System.Drawing</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Rectangle 63"/>
                    <p:cNvSpPr/>
                    <p:nvPr/>
                  </p:nvSpPr>
                  <p:spPr>
                    <a:xfrm>
                      <a:off x="3335063" y="5486161"/>
                      <a:ext cx="136429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IdentityServer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3390343" y="6549078"/>
                      <a:ext cx="9781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Umbraco</a:t>
                      </a:r>
                    </a:p>
                  </p:txBody>
                </p:sp>
                <p:sp>
                  <p:nvSpPr>
                    <p:cNvPr id="66" name="Rectangle 65"/>
                    <p:cNvSpPr/>
                    <p:nvPr/>
                  </p:nvSpPr>
                  <p:spPr>
                    <a:xfrm>
                      <a:off x="9210390" y="3198398"/>
                      <a:ext cx="58898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WCF</a:t>
                      </a:r>
                    </a:p>
                  </p:txBody>
                </p:sp>
                <p:sp>
                  <p:nvSpPr>
                    <p:cNvPr id="67" name="Rectangle 66"/>
                    <p:cNvSpPr/>
                    <p:nvPr/>
                  </p:nvSpPr>
                  <p:spPr>
                    <a:xfrm>
                      <a:off x="9779524" y="3536953"/>
                      <a:ext cx="154554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Xamarin.Mobile</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Rectangle 67"/>
                    <p:cNvSpPr/>
                    <p:nvPr/>
                  </p:nvSpPr>
                  <p:spPr>
                    <a:xfrm>
                      <a:off x="8583167" y="4416587"/>
                      <a:ext cx="70507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Mono</a:t>
                      </a:r>
                    </a:p>
                  </p:txBody>
                </p:sp>
                <p:sp>
                  <p:nvSpPr>
                    <p:cNvPr id="69" name="Rectangle 68"/>
                    <p:cNvSpPr/>
                    <p:nvPr/>
                  </p:nvSpPr>
                  <p:spPr>
                    <a:xfrm>
                      <a:off x="9437259" y="4657977"/>
                      <a:ext cx="12840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 SDK</a:t>
                      </a:r>
                    </a:p>
                  </p:txBody>
                </p:sp>
                <p:sp>
                  <p:nvSpPr>
                    <p:cNvPr id="70" name="Rectangle 69"/>
                    <p:cNvSpPr/>
                    <p:nvPr/>
                  </p:nvSpPr>
                  <p:spPr>
                    <a:xfrm>
                      <a:off x="9727303" y="6042374"/>
                      <a:ext cx="60631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Cake</a:t>
                      </a:r>
                    </a:p>
                  </p:txBody>
                </p:sp>
              </p:grpSp>
            </p:grpSp>
            <p:sp>
              <p:nvSpPr>
                <p:cNvPr id="95" name="Rectangle 94">
                  <a:extLst>
                    <a:ext uri="{FF2B5EF4-FFF2-40B4-BE49-F238E27FC236}">
                      <a16:creationId xmlns:a16="http://schemas.microsoft.com/office/drawing/2014/main" id="{26CCF0D4-C988-48A6-A73B-726C6B1E9812}"/>
                    </a:ext>
                  </a:extLst>
                </p:cNvPr>
                <p:cNvSpPr/>
                <p:nvPr/>
              </p:nvSpPr>
              <p:spPr>
                <a:xfrm>
                  <a:off x="5280715" y="23291"/>
                  <a:ext cx="1006092" cy="816919"/>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Steeltoe</a:t>
                  </a:r>
                  <a:endParaRPr kumimoji="0" lang="en-US" sz="1567"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 name="Group 1"/>
              <p:cNvGrpSpPr/>
              <p:nvPr/>
            </p:nvGrpSpPr>
            <p:grpSpPr>
              <a:xfrm>
                <a:off x="3778354" y="1471798"/>
                <a:ext cx="5310285" cy="1141228"/>
                <a:chOff x="3606186" y="1430612"/>
                <a:chExt cx="5311041" cy="1141388"/>
              </a:xfrm>
            </p:grpSpPr>
            <p:sp>
              <p:nvSpPr>
                <p:cNvPr id="97" name="Rectangle 96"/>
                <p:cNvSpPr/>
                <p:nvPr/>
              </p:nvSpPr>
              <p:spPr>
                <a:xfrm>
                  <a:off x="3606186" y="1430612"/>
                  <a:ext cx="767211"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Nancy</a:t>
                  </a:r>
                </a:p>
              </p:txBody>
            </p:sp>
            <p:sp>
              <p:nvSpPr>
                <p:cNvPr id="98" name="Rectangle 97"/>
                <p:cNvSpPr/>
                <p:nvPr/>
              </p:nvSpPr>
              <p:spPr>
                <a:xfrm>
                  <a:off x="8249760" y="2226788"/>
                  <a:ext cx="667467"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xUnit</a:t>
                  </a:r>
                  <a:endParaRPr kumimoji="0" lang="en-US" sz="1567"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5" name="TextBox 4">
              <a:extLst>
                <a:ext uri="{FF2B5EF4-FFF2-40B4-BE49-F238E27FC236}">
                  <a16:creationId xmlns:a16="http://schemas.microsoft.com/office/drawing/2014/main" id="{35600791-89F6-4219-9319-3D50EFBF1334}"/>
                </a:ext>
              </a:extLst>
            </p:cNvPr>
            <p:cNvSpPr txBox="1"/>
            <p:nvPr/>
          </p:nvSpPr>
          <p:spPr>
            <a:xfrm>
              <a:off x="5991215" y="341471"/>
              <a:ext cx="1280543"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DotNetNuke</a:t>
              </a:r>
              <a:endPar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64337412-88C8-4517-B798-78C1BCFC4412}"/>
                </a:ext>
              </a:extLst>
            </p:cNvPr>
            <p:cNvSpPr txBox="1"/>
            <p:nvPr/>
          </p:nvSpPr>
          <p:spPr>
            <a:xfrm>
              <a:off x="6650786" y="641730"/>
              <a:ext cx="1134349"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SourceLink</a:t>
              </a:r>
              <a:endPar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6766BA00-6E8F-4217-B8FD-195B80E85BED}"/>
                </a:ext>
              </a:extLst>
            </p:cNvPr>
            <p:cNvSpPr txBox="1"/>
            <p:nvPr/>
          </p:nvSpPr>
          <p:spPr>
            <a:xfrm>
              <a:off x="6475509" y="1025561"/>
              <a:ext cx="689612"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nUnit</a:t>
              </a:r>
              <a:endPar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E3D69C73-FC11-45AC-BD17-B141E0907D7C}"/>
                </a:ext>
              </a:extLst>
            </p:cNvPr>
            <p:cNvSpPr txBox="1"/>
            <p:nvPr/>
          </p:nvSpPr>
          <p:spPr>
            <a:xfrm>
              <a:off x="7986789" y="1719309"/>
              <a:ext cx="1198470"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MvvmCross</a:t>
              </a:r>
              <a:endPar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7B8087E1-A873-461A-A48A-2FCB3BF279D8}"/>
                </a:ext>
              </a:extLst>
            </p:cNvPr>
            <p:cNvSpPr txBox="1"/>
            <p:nvPr/>
          </p:nvSpPr>
          <p:spPr>
            <a:xfrm>
              <a:off x="7245263" y="1198135"/>
              <a:ext cx="1102866"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IronPython</a:t>
              </a:r>
              <a:endParaRPr kumimoji="0" lang="en-US" sz="1470" b="0" i="0" u="none" strike="noStrike" kern="1200" cap="none" spc="0" normalizeH="0" baseline="0" noProof="0" dirty="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92C287F2-0E0F-41CB-B074-86C2788ECC73}"/>
                </a:ext>
              </a:extLst>
            </p:cNvPr>
            <p:cNvSpPr txBox="1"/>
            <p:nvPr/>
          </p:nvSpPr>
          <p:spPr>
            <a:xfrm>
              <a:off x="8458144" y="3426917"/>
              <a:ext cx="861839" cy="3185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ILMerge</a:t>
              </a:r>
              <a:endParaRPr kumimoji="0" lang="en-US" sz="1470" b="0" i="0" u="none" strike="noStrike" kern="1200" cap="none" spc="0" normalizeH="0" baseline="0" noProof="0" dirty="0">
                <a:ln>
                  <a:noFill/>
                </a:ln>
                <a:solidFill>
                  <a:srgbClr val="101128"/>
                </a:solidFill>
                <a:effectLst/>
                <a:uLnTx/>
                <a:uFillTx/>
                <a:latin typeface="Calibri"/>
                <a:ea typeface="+mn-ea"/>
                <a:cs typeface="+mn-cs"/>
              </a:endParaRPr>
            </a:p>
          </p:txBody>
        </p:sp>
      </p:grpSp>
      <p:grpSp>
        <p:nvGrpSpPr>
          <p:cNvPr id="106" name="Group 105">
            <a:extLst>
              <a:ext uri="{FF2B5EF4-FFF2-40B4-BE49-F238E27FC236}">
                <a16:creationId xmlns:a16="http://schemas.microsoft.com/office/drawing/2014/main" id="{543F7783-FDB1-42B8-BCA6-3162226CC81F}"/>
              </a:ext>
            </a:extLst>
          </p:cNvPr>
          <p:cNvGrpSpPr/>
          <p:nvPr/>
        </p:nvGrpSpPr>
        <p:grpSpPr>
          <a:xfrm>
            <a:off x="3615004" y="2988107"/>
            <a:ext cx="838111" cy="682729"/>
            <a:chOff x="7849282" y="3028093"/>
            <a:chExt cx="855037" cy="696518"/>
          </a:xfrm>
        </p:grpSpPr>
        <p:sp>
          <p:nvSpPr>
            <p:cNvPr id="108" name="Oval 107">
              <a:extLst>
                <a:ext uri="{FF2B5EF4-FFF2-40B4-BE49-F238E27FC236}">
                  <a16:creationId xmlns:a16="http://schemas.microsoft.com/office/drawing/2014/main" id="{18E8023A-FF9E-460E-84AA-5274D47BFA14}"/>
                </a:ext>
              </a:extLst>
            </p:cNvPr>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13" name="TextBox 112">
              <a:extLst>
                <a:ext uri="{FF2B5EF4-FFF2-40B4-BE49-F238E27FC236}">
                  <a16:creationId xmlns:a16="http://schemas.microsoft.com/office/drawing/2014/main" id="{C1D29BF7-6D34-469D-9AC6-B84295D97096}"/>
                </a:ext>
              </a:extLst>
            </p:cNvPr>
            <p:cNvSpPr txBox="1"/>
            <p:nvPr/>
          </p:nvSpPr>
          <p:spPr>
            <a:xfrm>
              <a:off x="7849282" y="3028093"/>
              <a:ext cx="855037" cy="627904"/>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rPr>
                <a:t>iOS </a:t>
              </a:r>
            </a:p>
          </p:txBody>
        </p:sp>
      </p:grpSp>
    </p:spTree>
    <p:extLst>
      <p:ext uri="{BB962C8B-B14F-4D97-AF65-F5344CB8AC3E}">
        <p14:creationId xmlns:p14="http://schemas.microsoft.com/office/powerpoint/2010/main" val="1809594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1500"/>
                                        <p:tgtEl>
                                          <p:spTgt spid="11"/>
                                        </p:tgtEl>
                                      </p:cBhvr>
                                    </p:animEffect>
                                    <p:set>
                                      <p:cBhvr>
                                        <p:cTn id="11" dur="1" fill="hold">
                                          <p:stCondLst>
                                            <p:cond delay="1499"/>
                                          </p:stCondLst>
                                        </p:cTn>
                                        <p:tgtEl>
                                          <p:spTgt spid="1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CA47DD-7F7F-4967-AE67-280985B29198}"/>
              </a:ext>
            </a:extLst>
          </p:cNvPr>
          <p:cNvPicPr>
            <a:picLocks noChangeAspect="1"/>
          </p:cNvPicPr>
          <p:nvPr/>
        </p:nvPicPr>
        <p:blipFill>
          <a:blip r:embed="rId3"/>
          <a:stretch>
            <a:fillRect/>
          </a:stretch>
        </p:blipFill>
        <p:spPr>
          <a:xfrm>
            <a:off x="4714828" y="0"/>
            <a:ext cx="7477172" cy="6858000"/>
          </a:xfrm>
          <a:prstGeom prst="rect">
            <a:avLst/>
          </a:prstGeom>
        </p:spPr>
      </p:pic>
      <p:sp>
        <p:nvSpPr>
          <p:cNvPr id="3" name="TextBox 2">
            <a:extLst>
              <a:ext uri="{FF2B5EF4-FFF2-40B4-BE49-F238E27FC236}">
                <a16:creationId xmlns:a16="http://schemas.microsoft.com/office/drawing/2014/main" id="{AF62DA27-D0C0-42DC-A057-746ADA7A1BB9}"/>
              </a:ext>
            </a:extLst>
          </p:cNvPr>
          <p:cNvSpPr txBox="1"/>
          <p:nvPr/>
        </p:nvSpPr>
        <p:spPr>
          <a:xfrm>
            <a:off x="331470" y="388620"/>
            <a:ext cx="3920490"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chemeClr val="tx1"/>
                    </a:gs>
                    <a:gs pos="30000">
                      <a:schemeClr val="tx1"/>
                    </a:gs>
                  </a:gsLst>
                  <a:lin ang="5400000" scaled="0"/>
                </a:gradFill>
                <a:latin typeface="+mj-lt"/>
              </a:rPr>
              <a:t>Meetups</a:t>
            </a:r>
            <a:endParaRPr lang="en-US" sz="4000" dirty="0">
              <a:gradFill>
                <a:gsLst>
                  <a:gs pos="2917">
                    <a:schemeClr val="tx1"/>
                  </a:gs>
                  <a:gs pos="30000">
                    <a:schemeClr val="tx1"/>
                  </a:gs>
                </a:gsLst>
                <a:lin ang="5400000" scaled="0"/>
              </a:gradFill>
              <a:latin typeface="+mj-lt"/>
            </a:endParaRPr>
          </a:p>
        </p:txBody>
      </p:sp>
      <p:sp>
        <p:nvSpPr>
          <p:cNvPr id="4" name="TextBox 3">
            <a:extLst>
              <a:ext uri="{FF2B5EF4-FFF2-40B4-BE49-F238E27FC236}">
                <a16:creationId xmlns:a16="http://schemas.microsoft.com/office/drawing/2014/main" id="{FCD350CA-17B9-44D5-B832-34F61CA368CD}"/>
              </a:ext>
            </a:extLst>
          </p:cNvPr>
          <p:cNvSpPr txBox="1"/>
          <p:nvPr/>
        </p:nvSpPr>
        <p:spPr>
          <a:xfrm>
            <a:off x="331470" y="1543050"/>
            <a:ext cx="4274820" cy="310854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These User Groups have presentations on all sorts of .NET topics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120 groups and counting worldwide, just on meetup.com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 lot of UGs aren’t on meetup.com</a:t>
            </a:r>
          </a:p>
        </p:txBody>
      </p:sp>
    </p:spTree>
    <p:extLst>
      <p:ext uri="{BB962C8B-B14F-4D97-AF65-F5344CB8AC3E}">
        <p14:creationId xmlns:p14="http://schemas.microsoft.com/office/powerpoint/2010/main" val="401563133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CB4BFE-9304-4785-A53D-D17020FBCD91}"/>
              </a:ext>
            </a:extLst>
          </p:cNvPr>
          <p:cNvSpPr/>
          <p:nvPr/>
        </p:nvSpPr>
        <p:spPr bwMode="auto">
          <a:xfrm>
            <a:off x="1161" y="487"/>
            <a:ext cx="12192000" cy="1635664"/>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Title 4">
            <a:extLst>
              <a:ext uri="{FF2B5EF4-FFF2-40B4-BE49-F238E27FC236}">
                <a16:creationId xmlns:a16="http://schemas.microsoft.com/office/drawing/2014/main" id="{CBCBF974-3CBD-49E3-9196-10FF750E4D98}"/>
              </a:ext>
            </a:extLst>
          </p:cNvPr>
          <p:cNvSpPr txBox="1">
            <a:spLocks/>
          </p:cNvSpPr>
          <p:nvPr/>
        </p:nvSpPr>
        <p:spPr>
          <a:xfrm>
            <a:off x="269241" y="685703"/>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endParaRPr lang="en-US" sz="1765" b="1" spc="294" dirty="0">
              <a:gradFill>
                <a:gsLst>
                  <a:gs pos="0">
                    <a:srgbClr val="5C2D91">
                      <a:lumMod val="40000"/>
                      <a:lumOff val="60000"/>
                    </a:srgbClr>
                  </a:gs>
                  <a:gs pos="100000">
                    <a:srgbClr val="5C2D91">
                      <a:lumMod val="40000"/>
                      <a:lumOff val="60000"/>
                    </a:srgbClr>
                  </a:gs>
                </a:gsLst>
                <a:lin ang="5400000" scaled="0"/>
              </a:gradFill>
              <a:latin typeface="Segoe UI" panose="020B0502040204020203" pitchFamily="34" charset="0"/>
            </a:endParaRPr>
          </a:p>
        </p:txBody>
      </p:sp>
      <p:pic>
        <p:nvPicPr>
          <p:cNvPr id="41" name="Picture 40">
            <a:extLst>
              <a:ext uri="{FF2B5EF4-FFF2-40B4-BE49-F238E27FC236}">
                <a16:creationId xmlns:a16="http://schemas.microsoft.com/office/drawing/2014/main" id="{00542AC5-8998-4699-BFBA-1E06A0B831D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68385" y="1874933"/>
            <a:ext cx="1759884" cy="1450052"/>
          </a:xfrm>
          <a:prstGeom prst="rect">
            <a:avLst/>
          </a:prstGeom>
        </p:spPr>
      </p:pic>
      <p:pic>
        <p:nvPicPr>
          <p:cNvPr id="43" name="Picture 42">
            <a:extLst>
              <a:ext uri="{FF2B5EF4-FFF2-40B4-BE49-F238E27FC236}">
                <a16:creationId xmlns:a16="http://schemas.microsoft.com/office/drawing/2014/main" id="{A1470B16-A64F-41B3-B523-E543D6F6BD6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82314" y="2496291"/>
            <a:ext cx="3174568" cy="966458"/>
          </a:xfrm>
          <a:prstGeom prst="rect">
            <a:avLst/>
          </a:prstGeom>
        </p:spPr>
      </p:pic>
      <p:pic>
        <p:nvPicPr>
          <p:cNvPr id="1026" name="Picture 2" descr="Image result for samsung logo">
            <a:extLst>
              <a:ext uri="{FF2B5EF4-FFF2-40B4-BE49-F238E27FC236}">
                <a16:creationId xmlns:a16="http://schemas.microsoft.com/office/drawing/2014/main" id="{5A4FC812-F7A8-4905-A1F5-A6835918F9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211" y="3781149"/>
            <a:ext cx="3412389" cy="5415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oogle logo">
            <a:extLst>
              <a:ext uri="{FF2B5EF4-FFF2-40B4-BE49-F238E27FC236}">
                <a16:creationId xmlns:a16="http://schemas.microsoft.com/office/drawing/2014/main" id="{D566DFD9-A415-4DAE-A08D-43F3550F17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0226" y="2952831"/>
            <a:ext cx="1845931" cy="6955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unity logo">
            <a:extLst>
              <a:ext uri="{FF2B5EF4-FFF2-40B4-BE49-F238E27FC236}">
                <a16:creationId xmlns:a16="http://schemas.microsoft.com/office/drawing/2014/main" id="{97305702-A477-4BDA-8F4F-DDC2F732B5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2304" y="2018042"/>
            <a:ext cx="2352679" cy="8432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3CF1AB3-B114-4062-865A-F2226CDEBD54}"/>
              </a:ext>
            </a:extLst>
          </p:cNvPr>
          <p:cNvSpPr txBox="1"/>
          <p:nvPr/>
        </p:nvSpPr>
        <p:spPr>
          <a:xfrm>
            <a:off x="1" y="5368913"/>
            <a:ext cx="12192000" cy="651728"/>
          </a:xfrm>
          <a:prstGeom prst="rect">
            <a:avLst/>
          </a:prstGeom>
          <a:noFill/>
        </p:spPr>
        <p:txBody>
          <a:bodyPr wrap="square" lIns="179285" tIns="143428" rIns="179285" bIns="143428" rtlCol="0">
            <a:spAutoFit/>
          </a:bodyPr>
          <a:lstStyle/>
          <a:p>
            <a:pPr algn="ctr"/>
            <a:r>
              <a:rPr lang="en-US" sz="2353" dirty="0">
                <a:latin typeface="Segoe UI" panose="020B0502040204020203" pitchFamily="34" charset="0"/>
                <a:cs typeface="Segoe UI" panose="020B0502040204020203" pitchFamily="34" charset="0"/>
              </a:rPr>
              <a:t>These companies are helping to drive the future of .NET</a:t>
            </a:r>
            <a:endParaRPr lang="en-GB" sz="2353" dirty="0">
              <a:latin typeface="Segoe UI" panose="020B0502040204020203" pitchFamily="34" charset="0"/>
              <a:cs typeface="Segoe UI" panose="020B0502040204020203" pitchFamily="34" charset="0"/>
            </a:endParaRPr>
          </a:p>
        </p:txBody>
      </p:sp>
      <p:sp>
        <p:nvSpPr>
          <p:cNvPr id="11" name="Title 1">
            <a:extLst>
              <a:ext uri="{FF2B5EF4-FFF2-40B4-BE49-F238E27FC236}">
                <a16:creationId xmlns:a16="http://schemas.microsoft.com/office/drawing/2014/main" id="{F9506832-1FD6-4ECD-A318-9EE5424769F0}"/>
              </a:ext>
            </a:extLst>
          </p:cNvPr>
          <p:cNvSpPr txBox="1">
            <a:spLocks/>
          </p:cNvSpPr>
          <p:nvPr/>
        </p:nvSpPr>
        <p:spPr>
          <a:xfrm>
            <a:off x="1755499" y="665025"/>
            <a:ext cx="10168421" cy="9394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745" b="1" spc="294" dirty="0">
                <a:gradFill>
                  <a:gsLst>
                    <a:gs pos="1250">
                      <a:srgbClr val="FFFFFF"/>
                    </a:gs>
                    <a:gs pos="100000">
                      <a:srgbClr val="FFFFFF"/>
                    </a:gs>
                  </a:gsLst>
                  <a:lin ang="5400000" scaled="0"/>
                </a:gradFill>
                <a:latin typeface="Segoe UI" panose="020B0502040204020203" pitchFamily="34" charset="0"/>
              </a:rPr>
              <a:t>TECHNICAL STEERING GROUP MEMBERS</a:t>
            </a:r>
          </a:p>
        </p:txBody>
      </p:sp>
      <p:pic>
        <p:nvPicPr>
          <p:cNvPr id="3" name="Picture 2">
            <a:extLst>
              <a:ext uri="{FF2B5EF4-FFF2-40B4-BE49-F238E27FC236}">
                <a16:creationId xmlns:a16="http://schemas.microsoft.com/office/drawing/2014/main" id="{39C028A5-78E1-47B6-BF5E-20188DC7DAD1}"/>
              </a:ext>
            </a:extLst>
          </p:cNvPr>
          <p:cNvPicPr>
            <a:picLocks noChangeAspect="1"/>
          </p:cNvPicPr>
          <p:nvPr/>
        </p:nvPicPr>
        <p:blipFill>
          <a:blip r:embed="rId8"/>
          <a:stretch>
            <a:fillRect/>
          </a:stretch>
        </p:blipFill>
        <p:spPr>
          <a:xfrm>
            <a:off x="266920" y="-1056"/>
            <a:ext cx="2417550" cy="2417550"/>
          </a:xfrm>
          <a:prstGeom prst="rect">
            <a:avLst/>
          </a:prstGeom>
        </p:spPr>
      </p:pic>
      <p:pic>
        <p:nvPicPr>
          <p:cNvPr id="7" name="Picture 6">
            <a:extLst>
              <a:ext uri="{FF2B5EF4-FFF2-40B4-BE49-F238E27FC236}">
                <a16:creationId xmlns:a16="http://schemas.microsoft.com/office/drawing/2014/main" id="{8A10AA21-CB91-4B17-8AB9-4ECD5A518E2B}"/>
              </a:ext>
            </a:extLst>
          </p:cNvPr>
          <p:cNvPicPr>
            <a:picLocks noChangeAspect="1"/>
          </p:cNvPicPr>
          <p:nvPr/>
        </p:nvPicPr>
        <p:blipFill>
          <a:blip r:embed="rId9"/>
          <a:stretch>
            <a:fillRect/>
          </a:stretch>
        </p:blipFill>
        <p:spPr>
          <a:xfrm>
            <a:off x="6521642" y="3484190"/>
            <a:ext cx="4226684" cy="1893456"/>
          </a:xfrm>
          <a:prstGeom prst="rect">
            <a:avLst/>
          </a:prstGeom>
        </p:spPr>
      </p:pic>
    </p:spTree>
    <p:extLst>
      <p:ext uri="{BB962C8B-B14F-4D97-AF65-F5344CB8AC3E}">
        <p14:creationId xmlns:p14="http://schemas.microsoft.com/office/powerpoint/2010/main" val="3898682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500"/>
                                  </p:stCondLst>
                                  <p:endCondLst>
                                    <p:cond evt="begin" delay="0">
                                      <p:tn val="5"/>
                                    </p:cond>
                                  </p:end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nodePh="1">
                                  <p:stCondLst>
                                    <p:cond delay="0"/>
                                  </p:stCondLst>
                                  <p:endCondLst>
                                    <p:cond evt="begin" delay="0">
                                      <p:tn val="8"/>
                                    </p:cond>
                                  </p:endCondLst>
                                  <p:childTnLst>
                                    <p:animMotion origin="layout" path="M 0 0.04607 L 0 3.8039E-6 " pathEditMode="relative" rAng="0" ptsTypes="AA">
                                      <p:cBhvr>
                                        <p:cTn id="9" dur="1000" fill="hold"/>
                                        <p:tgtEl>
                                          <p:spTgt spid="24"/>
                                        </p:tgtEl>
                                        <p:attrNameLst>
                                          <p:attrName>ppt_x</p:attrName>
                                          <p:attrName>ppt_y</p:attrName>
                                        </p:attrNameLst>
                                      </p:cBhvr>
                                      <p:rCtr x="0" y="-2315"/>
                                    </p:animMotion>
                                  </p:childTnLst>
                                </p:cTn>
                              </p:par>
                            </p:childTnLst>
                          </p:cTn>
                        </p:par>
                        <p:par>
                          <p:cTn id="10" fill="hold">
                            <p:stCondLst>
                              <p:cond delay="1000"/>
                            </p:stCondLst>
                            <p:childTnLst>
                              <p:par>
                                <p:cTn id="11" presetID="2" presetClass="entr" presetSubtype="4" decel="10000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ppt_x"/>
                                          </p:val>
                                        </p:tav>
                                        <p:tav tm="100000">
                                          <p:val>
                                            <p:strVal val="#ppt_x"/>
                                          </p:val>
                                        </p:tav>
                                      </p:tavLst>
                                    </p:anim>
                                    <p:anim calcmode="lin" valueType="num">
                                      <p:cBhvr additive="base">
                                        <p:cTn id="14" dur="500" fill="hold"/>
                                        <p:tgtEl>
                                          <p:spTgt spid="43"/>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10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500" fill="hold"/>
                                        <p:tgtEl>
                                          <p:spTgt spid="1026"/>
                                        </p:tgtEl>
                                        <p:attrNameLst>
                                          <p:attrName>ppt_x</p:attrName>
                                        </p:attrNameLst>
                                      </p:cBhvr>
                                      <p:tavLst>
                                        <p:tav tm="0">
                                          <p:val>
                                            <p:strVal val="#ppt_x"/>
                                          </p:val>
                                        </p:tav>
                                        <p:tav tm="100000">
                                          <p:val>
                                            <p:strVal val="#ppt_x"/>
                                          </p:val>
                                        </p:tav>
                                      </p:tavLst>
                                    </p:anim>
                                    <p:anim calcmode="lin" valueType="num">
                                      <p:cBhvr additive="base">
                                        <p:cTn id="18" dur="500" fill="hold"/>
                                        <p:tgtEl>
                                          <p:spTgt spid="1026"/>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200"/>
                                  </p:stCondLst>
                                  <p:childTnLst>
                                    <p:set>
                                      <p:cBhvr>
                                        <p:cTn id="20" dur="1" fill="hold">
                                          <p:stCondLst>
                                            <p:cond delay="0"/>
                                          </p:stCondLst>
                                        </p:cTn>
                                        <p:tgtEl>
                                          <p:spTgt spid="1030"/>
                                        </p:tgtEl>
                                        <p:attrNameLst>
                                          <p:attrName>style.visibility</p:attrName>
                                        </p:attrNameLst>
                                      </p:cBhvr>
                                      <p:to>
                                        <p:strVal val="visible"/>
                                      </p:to>
                                    </p:set>
                                    <p:anim calcmode="lin" valueType="num">
                                      <p:cBhvr additive="base">
                                        <p:cTn id="21" dur="500" fill="hold"/>
                                        <p:tgtEl>
                                          <p:spTgt spid="1030"/>
                                        </p:tgtEl>
                                        <p:attrNameLst>
                                          <p:attrName>ppt_x</p:attrName>
                                        </p:attrNameLst>
                                      </p:cBhvr>
                                      <p:tavLst>
                                        <p:tav tm="0">
                                          <p:val>
                                            <p:strVal val="#ppt_x"/>
                                          </p:val>
                                        </p:tav>
                                        <p:tav tm="100000">
                                          <p:val>
                                            <p:strVal val="#ppt_x"/>
                                          </p:val>
                                        </p:tav>
                                      </p:tavLst>
                                    </p:anim>
                                    <p:anim calcmode="lin" valueType="num">
                                      <p:cBhvr additive="base">
                                        <p:cTn id="22" dur="500" fill="hold"/>
                                        <p:tgtEl>
                                          <p:spTgt spid="1030"/>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300"/>
                                  </p:stCondLst>
                                  <p:childTnLst>
                                    <p:set>
                                      <p:cBhvr>
                                        <p:cTn id="24" dur="1" fill="hold">
                                          <p:stCondLst>
                                            <p:cond delay="0"/>
                                          </p:stCondLst>
                                        </p:cTn>
                                        <p:tgtEl>
                                          <p:spTgt spid="1028"/>
                                        </p:tgtEl>
                                        <p:attrNameLst>
                                          <p:attrName>style.visibility</p:attrName>
                                        </p:attrNameLst>
                                      </p:cBhvr>
                                      <p:to>
                                        <p:strVal val="visible"/>
                                      </p:to>
                                    </p:set>
                                    <p:anim calcmode="lin" valueType="num">
                                      <p:cBhvr additive="base">
                                        <p:cTn id="25" dur="500" fill="hold"/>
                                        <p:tgtEl>
                                          <p:spTgt spid="1028"/>
                                        </p:tgtEl>
                                        <p:attrNameLst>
                                          <p:attrName>ppt_x</p:attrName>
                                        </p:attrNameLst>
                                      </p:cBhvr>
                                      <p:tavLst>
                                        <p:tav tm="0">
                                          <p:val>
                                            <p:strVal val="#ppt_x"/>
                                          </p:val>
                                        </p:tav>
                                        <p:tav tm="100000">
                                          <p:val>
                                            <p:strVal val="#ppt_x"/>
                                          </p:val>
                                        </p:tav>
                                      </p:tavLst>
                                    </p:anim>
                                    <p:anim calcmode="lin" valueType="num">
                                      <p:cBhvr additive="base">
                                        <p:cTn id="26" dur="500" fill="hold"/>
                                        <p:tgtEl>
                                          <p:spTgt spid="1028"/>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4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500" fill="hold"/>
                                        <p:tgtEl>
                                          <p:spTgt spid="41"/>
                                        </p:tgtEl>
                                        <p:attrNameLst>
                                          <p:attrName>ppt_x</p:attrName>
                                        </p:attrNameLst>
                                      </p:cBhvr>
                                      <p:tavLst>
                                        <p:tav tm="0">
                                          <p:val>
                                            <p:strVal val="#ppt_x"/>
                                          </p:val>
                                        </p:tav>
                                        <p:tav tm="100000">
                                          <p:val>
                                            <p:strVal val="#ppt_x"/>
                                          </p:val>
                                        </p:tav>
                                      </p:tavLst>
                                    </p:anim>
                                    <p:anim calcmode="lin" valueType="num">
                                      <p:cBhvr additive="base">
                                        <p:cTn id="30" dur="500" fill="hold"/>
                                        <p:tgtEl>
                                          <p:spTgt spid="4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40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par>
                          <p:cTn id="35" fill="hold">
                            <p:stCondLst>
                              <p:cond delay="19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42" presetClass="path" presetSubtype="0" decel="100000" fill="hold" grpId="1" nodeType="withEffect">
                                  <p:stCondLst>
                                    <p:cond delay="0"/>
                                  </p:stCondLst>
                                  <p:childTnLst>
                                    <p:animMotion origin="layout" path="M 3.91626E-6 0.04607 L 3.91626E-6 3.8039E-6 " pathEditMode="relative" rAng="0" ptsTypes="AA">
                                      <p:cBhvr>
                                        <p:cTn id="43" dur="1000" fill="hold"/>
                                        <p:tgtEl>
                                          <p:spTgt spid="11"/>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10" grpId="0"/>
      <p:bldP spid="11" grpId="0"/>
      <p:bldP spid="1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5F532C-A791-44AD-84EB-9769E63795A0}"/>
              </a:ext>
            </a:extLst>
          </p:cNvPr>
          <p:cNvSpPr/>
          <p:nvPr/>
        </p:nvSpPr>
        <p:spPr bwMode="auto">
          <a:xfrm>
            <a:off x="-104272" y="-10664"/>
            <a:ext cx="12296272" cy="949673"/>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5DE3BEC0-007F-4E8A-B331-661900177C09}"/>
              </a:ext>
            </a:extLst>
          </p:cNvPr>
          <p:cNvSpPr>
            <a:spLocks noChangeArrowheads="1"/>
          </p:cNvSpPr>
          <p:nvPr/>
        </p:nvSpPr>
        <p:spPr bwMode="auto">
          <a:xfrm>
            <a:off x="270067" y="1421016"/>
            <a:ext cx="5277832" cy="866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42" numCol="1" anchor="ctr" anchorCtr="0" compatLnSpc="1">
            <a:prstTxWarp prst="textNoShape">
              <a:avLst/>
            </a:prstTxWarp>
            <a:spAutoFit/>
          </a:bodyPr>
          <a:lstStyle/>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err="1">
                <a:ln>
                  <a:noFill/>
                </a:ln>
                <a:solidFill>
                  <a:srgbClr val="505050"/>
                </a:solidFill>
                <a:effectLst/>
                <a:uLnTx/>
                <a:uFillTx/>
                <a:latin typeface="Segoe UI Semilight"/>
                <a:ea typeface="+mn-ea"/>
                <a:cs typeface="+mn-cs"/>
                <a:hlinkClick r:id="rId3"/>
              </a:rPr>
              <a:t>RayGun</a:t>
            </a:r>
            <a:endParaRPr kumimoji="0" lang="en-US" alt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505050"/>
                </a:solidFill>
                <a:effectLst/>
                <a:uLnTx/>
                <a:uFillTx/>
                <a:latin typeface="Segoe UI Semilight"/>
                <a:ea typeface="+mn-ea"/>
                <a:cs typeface="+mn-cs"/>
              </a:rPr>
              <a:t>"Using the same-size server, we were able to go from 1,000 requests per second per node with Node.js to 20,000 requests per second with .NET Core."</a:t>
            </a:r>
          </a:p>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0" i="1" u="none" strike="noStrike" kern="1200" cap="none" spc="0" normalizeH="0" baseline="0" noProof="0" dirty="0">
                <a:ln>
                  <a:noFill/>
                </a:ln>
                <a:solidFill>
                  <a:srgbClr val="505050"/>
                </a:solidFill>
                <a:effectLst/>
                <a:uLnTx/>
                <a:uFillTx/>
                <a:latin typeface="Segoe UI Semilight"/>
                <a:ea typeface="+mn-ea"/>
                <a:cs typeface="+mn-cs"/>
              </a:rPr>
              <a:t>- John-Daniel Trask, CEO and Co-Founder</a:t>
            </a:r>
            <a:endParaRPr kumimoji="0" lang="en-US" altLang="en-US" sz="12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352B186A-E587-43F1-996A-262849F45A0A}"/>
              </a:ext>
            </a:extLst>
          </p:cNvPr>
          <p:cNvSpPr/>
          <p:nvPr/>
        </p:nvSpPr>
        <p:spPr>
          <a:xfrm>
            <a:off x="6542744" y="1328748"/>
            <a:ext cx="5054459"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505050"/>
                </a:solidFill>
                <a:effectLst/>
                <a:uLnTx/>
                <a:uFillTx/>
                <a:latin typeface="Segoe UI Semilight"/>
                <a:ea typeface="+mn-ea"/>
                <a:cs typeface="+mn-cs"/>
                <a:hlinkClick r:id="rId4"/>
              </a:rPr>
              <a:t>AstroReality</a:t>
            </a: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4"/>
              </a:rPr>
              <a:t>, Quantum Technologies</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"We think .NET Core is mature, very powerful, and a great choice for advanced modern apps."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a:t>
            </a:r>
            <a:r>
              <a:rPr kumimoji="0" lang="en-US" sz="1200" b="0" i="1" u="none" strike="noStrike" kern="1200" cap="none" spc="0" normalizeH="0" baseline="0" noProof="0" dirty="0" err="1">
                <a:ln>
                  <a:noFill/>
                </a:ln>
                <a:solidFill>
                  <a:srgbClr val="505050"/>
                </a:solidFill>
                <a:effectLst/>
                <a:uLnTx/>
                <a:uFillTx/>
                <a:latin typeface="Segoe UI Semilight"/>
                <a:ea typeface="+mn-ea"/>
                <a:cs typeface="+mn-cs"/>
              </a:rPr>
              <a:t>Zerlot</a:t>
            </a: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Ma, Cofounder and CEO</a:t>
            </a:r>
            <a:endParaRPr kumimoji="0" lang="en-US" sz="12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 name="Rectangle 7">
            <a:extLst>
              <a:ext uri="{FF2B5EF4-FFF2-40B4-BE49-F238E27FC236}">
                <a16:creationId xmlns:a16="http://schemas.microsoft.com/office/drawing/2014/main" id="{CDB8205C-6BD5-49A0-9D8B-89370139BB2B}"/>
              </a:ext>
            </a:extLst>
          </p:cNvPr>
          <p:cNvSpPr/>
          <p:nvPr/>
        </p:nvSpPr>
        <p:spPr>
          <a:xfrm>
            <a:off x="432833" y="2519384"/>
            <a:ext cx="4952298"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5"/>
              </a:rPr>
              <a:t>Jet.com Inc.</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"The event-driven, microservices paradigm eliminated a lot of the overhead that comes with a service-oriented architecture."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Mike Hanrahan, CTO</a:t>
            </a:r>
            <a:endParaRPr kumimoji="0" lang="en-US" sz="12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9" name="Rectangle 8">
            <a:extLst>
              <a:ext uri="{FF2B5EF4-FFF2-40B4-BE49-F238E27FC236}">
                <a16:creationId xmlns:a16="http://schemas.microsoft.com/office/drawing/2014/main" id="{BC02D88A-4E6A-4EC5-9B88-87496C1483AF}"/>
              </a:ext>
            </a:extLst>
          </p:cNvPr>
          <p:cNvSpPr/>
          <p:nvPr/>
        </p:nvSpPr>
        <p:spPr>
          <a:xfrm>
            <a:off x="6371604" y="2519383"/>
            <a:ext cx="5396739" cy="1015663"/>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6"/>
              </a:rPr>
              <a:t>Tencent</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“The cross-platform capabilities of .NET Core were very important to us. Also, Microsoft designed .NET Core with a microservice architecture in mind, and that fits right in with our redesign plans.”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 </a:t>
            </a:r>
            <a:r>
              <a:rPr kumimoji="0" lang="en-US" sz="1200" b="0" i="1" u="none" strike="noStrike" kern="1200" cap="none" spc="0" normalizeH="0" baseline="0" noProof="0" dirty="0" err="1">
                <a:ln>
                  <a:noFill/>
                </a:ln>
                <a:solidFill>
                  <a:srgbClr val="505050"/>
                </a:solidFill>
                <a:effectLst/>
                <a:uLnTx/>
                <a:uFillTx/>
                <a:latin typeface="Segoe UI Semilight"/>
                <a:ea typeface="+mn-ea"/>
                <a:cs typeface="+mn-cs"/>
              </a:rPr>
              <a:t>Shanyou</a:t>
            </a: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Zhang: Senior Software Architect</a:t>
            </a:r>
          </a:p>
        </p:txBody>
      </p:sp>
      <p:sp>
        <p:nvSpPr>
          <p:cNvPr id="10" name="Rectangle 9">
            <a:extLst>
              <a:ext uri="{FF2B5EF4-FFF2-40B4-BE49-F238E27FC236}">
                <a16:creationId xmlns:a16="http://schemas.microsoft.com/office/drawing/2014/main" id="{245FB8EB-E04C-4C00-BF2C-EB243B89B45D}"/>
              </a:ext>
            </a:extLst>
          </p:cNvPr>
          <p:cNvSpPr/>
          <p:nvPr/>
        </p:nvSpPr>
        <p:spPr>
          <a:xfrm>
            <a:off x="432832" y="3719543"/>
            <a:ext cx="5049266" cy="1200329"/>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7"/>
              </a:rPr>
              <a:t>Age of Ascent, </a:t>
            </a:r>
            <a:r>
              <a:rPr kumimoji="0" lang="en-US" sz="1200" b="1" i="0" u="none" strike="noStrike" kern="1200" cap="none" spc="0" normalizeH="0" baseline="0" noProof="0" dirty="0" err="1">
                <a:ln>
                  <a:noFill/>
                </a:ln>
                <a:solidFill>
                  <a:srgbClr val="505050"/>
                </a:solidFill>
                <a:effectLst/>
                <a:uLnTx/>
                <a:uFillTx/>
                <a:latin typeface="Segoe UI Semilight"/>
                <a:ea typeface="+mn-ea"/>
                <a:cs typeface="+mn-cs"/>
                <a:hlinkClick r:id="rId7"/>
              </a:rPr>
              <a:t>Illyriad</a:t>
            </a: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7"/>
              </a:rPr>
              <a:t> Games</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"Our game microservices are built using ASP.NET Core which gives us superior performance. ASP.NET is open source, that allows us to contribute back to it if we have any performance issues which Microsoft review and together we make a better product."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Ben Adams, CTO and Co-founder</a:t>
            </a: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11" name="Rectangle 10">
            <a:extLst>
              <a:ext uri="{FF2B5EF4-FFF2-40B4-BE49-F238E27FC236}">
                <a16:creationId xmlns:a16="http://schemas.microsoft.com/office/drawing/2014/main" id="{71870DD7-638F-47BC-852A-E70967308B18}"/>
              </a:ext>
            </a:extLst>
          </p:cNvPr>
          <p:cNvSpPr/>
          <p:nvPr/>
        </p:nvSpPr>
        <p:spPr>
          <a:xfrm>
            <a:off x="6428174" y="3795414"/>
            <a:ext cx="5340169" cy="138499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505050"/>
                </a:solidFill>
                <a:effectLst/>
                <a:uLnTx/>
                <a:uFillTx/>
                <a:latin typeface="Segoe UI Semilight"/>
                <a:ea typeface="+mn-ea"/>
                <a:cs typeface="+mn-cs"/>
                <a:hlinkClick r:id="rId8"/>
              </a:rPr>
              <a:t>NetEase</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".NET Core doesn't just help us get to market faster, it also enables our developers to focus on the core logic and what really matters, our players' experience. They don't have to deal with the communication gap and different ways of implementing the algorithm on the back and front end. They can just work on finding better ways to implement their ideas."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Feng Zhou, Product Director</a:t>
            </a: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12" name="Rectangle 11">
            <a:extLst>
              <a:ext uri="{FF2B5EF4-FFF2-40B4-BE49-F238E27FC236}">
                <a16:creationId xmlns:a16="http://schemas.microsoft.com/office/drawing/2014/main" id="{E4C1B003-D344-4A0C-88DC-CB24E928B118}"/>
              </a:ext>
            </a:extLst>
          </p:cNvPr>
          <p:cNvSpPr/>
          <p:nvPr/>
        </p:nvSpPr>
        <p:spPr>
          <a:xfrm>
            <a:off x="136044" y="5364852"/>
            <a:ext cx="5545875"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9"/>
              </a:rPr>
              <a:t>United Parcel Service (UPS)</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"Xamarin allowed us to develop a single code base in C# and deploy the application to two completely different mobile phone ecosystems."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Scott Hildebrand, Application Development Manager</a:t>
            </a:r>
            <a:endParaRPr kumimoji="0" lang="en-US" sz="1200" b="0" i="0" u="none" strike="noStrike" kern="1200" cap="none" spc="0" normalizeH="0" baseline="0" noProof="0" dirty="0">
              <a:ln>
                <a:noFill/>
              </a:ln>
              <a:solidFill>
                <a:srgbClr val="505050"/>
              </a:solidFill>
              <a:effectLst/>
              <a:uLnTx/>
              <a:uFillTx/>
              <a:latin typeface="Segoe UI Semilight"/>
              <a:ea typeface="+mn-ea"/>
              <a:cs typeface="+mn-cs"/>
            </a:endParaRPr>
          </a:p>
        </p:txBody>
      </p:sp>
      <p:pic>
        <p:nvPicPr>
          <p:cNvPr id="14" name="Picture 13">
            <a:extLst>
              <a:ext uri="{FF2B5EF4-FFF2-40B4-BE49-F238E27FC236}">
                <a16:creationId xmlns:a16="http://schemas.microsoft.com/office/drawing/2014/main" id="{23390BE5-DC21-431F-9512-1205E6DDE02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74275" y="184491"/>
            <a:ext cx="1713194" cy="476785"/>
          </a:xfrm>
          <a:prstGeom prst="rect">
            <a:avLst/>
          </a:prstGeom>
        </p:spPr>
      </p:pic>
      <p:sp>
        <p:nvSpPr>
          <p:cNvPr id="15" name="Rectangle 14">
            <a:extLst>
              <a:ext uri="{FF2B5EF4-FFF2-40B4-BE49-F238E27FC236}">
                <a16:creationId xmlns:a16="http://schemas.microsoft.com/office/drawing/2014/main" id="{87C83416-E600-4666-A108-1DC1494A8CCC}"/>
              </a:ext>
            </a:extLst>
          </p:cNvPr>
          <p:cNvSpPr/>
          <p:nvPr/>
        </p:nvSpPr>
        <p:spPr>
          <a:xfrm>
            <a:off x="6428174" y="5495256"/>
            <a:ext cx="5396739"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light"/>
                <a:ea typeface="+mn-ea"/>
                <a:cs typeface="+mn-cs"/>
                <a:hlinkClick r:id="rId11"/>
              </a:rPr>
              <a:t>GoDaddy</a:t>
            </a:r>
            <a:endParaRPr kumimoji="0" lang="en-US" sz="1200" b="1" i="0" u="none" strike="noStrike" kern="1200" cap="none" spc="0" normalizeH="0" baseline="0" noProof="0" dirty="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a:ea typeface="+mn-ea"/>
                <a:cs typeface="+mn-cs"/>
              </a:rPr>
              <a:t>“Services can be developed more quickly, perform faster in production, and scale better if they’re written using .NET Core with C#.”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Jeremiah </a:t>
            </a:r>
            <a:r>
              <a:rPr kumimoji="0" lang="en-US" sz="1200" b="0" i="1" u="none" strike="noStrike" kern="1200" cap="none" spc="0" normalizeH="0" baseline="0" noProof="0" dirty="0" err="1">
                <a:ln>
                  <a:noFill/>
                </a:ln>
                <a:solidFill>
                  <a:srgbClr val="505050"/>
                </a:solidFill>
                <a:effectLst/>
                <a:uLnTx/>
                <a:uFillTx/>
                <a:latin typeface="Segoe UI Semilight"/>
                <a:ea typeface="+mn-ea"/>
                <a:cs typeface="+mn-cs"/>
              </a:rPr>
              <a:t>Gowdy</a:t>
            </a:r>
            <a:r>
              <a:rPr kumimoji="0" lang="en-US" sz="1200" b="0" i="1" u="none" strike="noStrike" kern="1200" cap="none" spc="0" normalizeH="0" baseline="0" noProof="0" dirty="0">
                <a:ln>
                  <a:noFill/>
                </a:ln>
                <a:solidFill>
                  <a:srgbClr val="505050"/>
                </a:solidFill>
                <a:effectLst/>
                <a:uLnTx/>
                <a:uFillTx/>
                <a:latin typeface="Segoe UI Semilight"/>
                <a:ea typeface="+mn-ea"/>
                <a:cs typeface="+mn-cs"/>
              </a:rPr>
              <a:t>: Principal Software Architect</a:t>
            </a:r>
          </a:p>
        </p:txBody>
      </p:sp>
      <p:pic>
        <p:nvPicPr>
          <p:cNvPr id="6" name="Picture 5">
            <a:extLst>
              <a:ext uri="{FF2B5EF4-FFF2-40B4-BE49-F238E27FC236}">
                <a16:creationId xmlns:a16="http://schemas.microsoft.com/office/drawing/2014/main" id="{59ED785E-0EF8-4A62-9608-D74E4CAD8FE2}"/>
              </a:ext>
            </a:extLst>
          </p:cNvPr>
          <p:cNvPicPr>
            <a:picLocks noChangeAspect="1"/>
          </p:cNvPicPr>
          <p:nvPr/>
        </p:nvPicPr>
        <p:blipFill>
          <a:blip r:embed="rId12"/>
          <a:stretch>
            <a:fillRect/>
          </a:stretch>
        </p:blipFill>
        <p:spPr>
          <a:xfrm>
            <a:off x="-318212" y="272079"/>
            <a:ext cx="1176558" cy="373510"/>
          </a:xfrm>
          <a:prstGeom prst="rect">
            <a:avLst/>
          </a:prstGeom>
        </p:spPr>
      </p:pic>
      <p:pic>
        <p:nvPicPr>
          <p:cNvPr id="17" name="Picture 16">
            <a:extLst>
              <a:ext uri="{FF2B5EF4-FFF2-40B4-BE49-F238E27FC236}">
                <a16:creationId xmlns:a16="http://schemas.microsoft.com/office/drawing/2014/main" id="{9826F6E7-9E8B-4E7B-B01C-D47299504B15}"/>
              </a:ext>
            </a:extLst>
          </p:cNvPr>
          <p:cNvPicPr>
            <a:picLocks noChangeAspect="1"/>
          </p:cNvPicPr>
          <p:nvPr/>
        </p:nvPicPr>
        <p:blipFill>
          <a:blip r:embed="rId13"/>
          <a:stretch>
            <a:fillRect/>
          </a:stretch>
        </p:blipFill>
        <p:spPr>
          <a:xfrm>
            <a:off x="1553876" y="272079"/>
            <a:ext cx="924438" cy="373510"/>
          </a:xfrm>
          <a:prstGeom prst="rect">
            <a:avLst/>
          </a:prstGeom>
        </p:spPr>
      </p:pic>
      <p:pic>
        <p:nvPicPr>
          <p:cNvPr id="19" name="Picture 18">
            <a:extLst>
              <a:ext uri="{FF2B5EF4-FFF2-40B4-BE49-F238E27FC236}">
                <a16:creationId xmlns:a16="http://schemas.microsoft.com/office/drawing/2014/main" id="{AFA6151D-D623-48BD-BFCA-5B9706B5FBA7}"/>
              </a:ext>
            </a:extLst>
          </p:cNvPr>
          <p:cNvPicPr>
            <a:picLocks noChangeAspect="1"/>
          </p:cNvPicPr>
          <p:nvPr/>
        </p:nvPicPr>
        <p:blipFill>
          <a:blip r:embed="rId14"/>
          <a:stretch>
            <a:fillRect/>
          </a:stretch>
        </p:blipFill>
        <p:spPr>
          <a:xfrm>
            <a:off x="11447248" y="199241"/>
            <a:ext cx="1092518" cy="420199"/>
          </a:xfrm>
          <a:prstGeom prst="rect">
            <a:avLst/>
          </a:prstGeom>
        </p:spPr>
      </p:pic>
      <p:pic>
        <p:nvPicPr>
          <p:cNvPr id="21" name="Picture 20">
            <a:extLst>
              <a:ext uri="{FF2B5EF4-FFF2-40B4-BE49-F238E27FC236}">
                <a16:creationId xmlns:a16="http://schemas.microsoft.com/office/drawing/2014/main" id="{BDAC0405-2E9B-4F5D-9D68-0E34336FCD83}"/>
              </a:ext>
            </a:extLst>
          </p:cNvPr>
          <p:cNvPicPr>
            <a:picLocks noChangeAspect="1"/>
          </p:cNvPicPr>
          <p:nvPr/>
        </p:nvPicPr>
        <p:blipFill>
          <a:blip r:embed="rId15"/>
          <a:stretch>
            <a:fillRect/>
          </a:stretch>
        </p:blipFill>
        <p:spPr>
          <a:xfrm>
            <a:off x="8182997" y="282214"/>
            <a:ext cx="1475366" cy="280133"/>
          </a:xfrm>
          <a:prstGeom prst="rect">
            <a:avLst/>
          </a:prstGeom>
        </p:spPr>
      </p:pic>
      <p:pic>
        <p:nvPicPr>
          <p:cNvPr id="23" name="Picture 22">
            <a:extLst>
              <a:ext uri="{FF2B5EF4-FFF2-40B4-BE49-F238E27FC236}">
                <a16:creationId xmlns:a16="http://schemas.microsoft.com/office/drawing/2014/main" id="{83FDD2A5-7292-41F2-86F5-4654CB315DD9}"/>
              </a:ext>
            </a:extLst>
          </p:cNvPr>
          <p:cNvPicPr>
            <a:picLocks noChangeAspect="1"/>
          </p:cNvPicPr>
          <p:nvPr/>
        </p:nvPicPr>
        <p:blipFill>
          <a:blip r:embed="rId16"/>
          <a:stretch>
            <a:fillRect/>
          </a:stretch>
        </p:blipFill>
        <p:spPr>
          <a:xfrm>
            <a:off x="3173842" y="245929"/>
            <a:ext cx="1904903" cy="373510"/>
          </a:xfrm>
          <a:prstGeom prst="rect">
            <a:avLst/>
          </a:prstGeom>
        </p:spPr>
      </p:pic>
      <p:pic>
        <p:nvPicPr>
          <p:cNvPr id="25" name="Picture 24">
            <a:extLst>
              <a:ext uri="{FF2B5EF4-FFF2-40B4-BE49-F238E27FC236}">
                <a16:creationId xmlns:a16="http://schemas.microsoft.com/office/drawing/2014/main" id="{91A9C58A-86E1-446C-AC87-62E9E28E3FD8}"/>
              </a:ext>
            </a:extLst>
          </p:cNvPr>
          <p:cNvPicPr>
            <a:picLocks noChangeAspect="1"/>
          </p:cNvPicPr>
          <p:nvPr/>
        </p:nvPicPr>
        <p:blipFill>
          <a:blip r:embed="rId17"/>
          <a:stretch>
            <a:fillRect/>
          </a:stretch>
        </p:blipFill>
        <p:spPr>
          <a:xfrm>
            <a:off x="10354018" y="150379"/>
            <a:ext cx="466888" cy="560266"/>
          </a:xfrm>
          <a:prstGeom prst="rect">
            <a:avLst/>
          </a:prstGeom>
        </p:spPr>
      </p:pic>
      <p:sp>
        <p:nvSpPr>
          <p:cNvPr id="2" name="TextBox 1">
            <a:extLst>
              <a:ext uri="{FF2B5EF4-FFF2-40B4-BE49-F238E27FC236}">
                <a16:creationId xmlns:a16="http://schemas.microsoft.com/office/drawing/2014/main" id="{43B8D2DA-801E-4BC4-8972-34E4E2373F32}"/>
              </a:ext>
            </a:extLst>
          </p:cNvPr>
          <p:cNvSpPr txBox="1"/>
          <p:nvPr/>
        </p:nvSpPr>
        <p:spPr>
          <a:xfrm>
            <a:off x="3339834" y="6470494"/>
            <a:ext cx="5408060"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And many more: </a:t>
            </a: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hlinkClick r:id="rId18"/>
              </a:rPr>
              <a:t>microsoft.com/net/customers</a:t>
            </a:r>
            <a:endPar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8504368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E0BA98-5B42-47E9-B46F-F58C34FA29A7}"/>
              </a:ext>
            </a:extLst>
          </p:cNvPr>
          <p:cNvSpPr>
            <a:spLocks noGrp="1"/>
          </p:cNvSpPr>
          <p:nvPr>
            <p:ph type="title" idx="4294967295"/>
          </p:nvPr>
        </p:nvSpPr>
        <p:spPr>
          <a:xfrm>
            <a:off x="536575" y="288925"/>
            <a:ext cx="11655425" cy="900113"/>
          </a:xfrm>
        </p:spPr>
        <p:txBody>
          <a:bodyPr/>
          <a:lstStyle/>
          <a:p>
            <a:r>
              <a:rPr lang="en-US" dirty="0">
                <a:solidFill>
                  <a:schemeClr val="bg1"/>
                </a:solidFill>
                <a:latin typeface="Segoe UI Light" panose="020B0502040204020203" pitchFamily="34" charset="0"/>
                <a:cs typeface="Segoe UI Light" panose="020B0502040204020203" pitchFamily="34" charset="0"/>
              </a:rPr>
              <a:t>This is our mascot, dotnet-bot</a:t>
            </a:r>
          </a:p>
        </p:txBody>
      </p:sp>
      <p:pic>
        <p:nvPicPr>
          <p:cNvPr id="4" name="Picture 3" descr="A close up of a device&#10;&#10;Description generated with high confidence">
            <a:extLst>
              <a:ext uri="{FF2B5EF4-FFF2-40B4-BE49-F238E27FC236}">
                <a16:creationId xmlns:a16="http://schemas.microsoft.com/office/drawing/2014/main" id="{6385FA4E-D736-4963-9FA5-546D30825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4531" y="1030705"/>
            <a:ext cx="5183680" cy="5642100"/>
          </a:xfrm>
          <a:prstGeom prst="rect">
            <a:avLst/>
          </a:prstGeom>
        </p:spPr>
      </p:pic>
    </p:spTree>
    <p:extLst>
      <p:ext uri="{BB962C8B-B14F-4D97-AF65-F5344CB8AC3E}">
        <p14:creationId xmlns:p14="http://schemas.microsoft.com/office/powerpoint/2010/main" val="677445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E0BA98-5B42-47E9-B46F-F58C34FA29A7}"/>
              </a:ext>
            </a:extLst>
          </p:cNvPr>
          <p:cNvSpPr>
            <a:spLocks noGrp="1"/>
          </p:cNvSpPr>
          <p:nvPr>
            <p:ph type="title" idx="4294967295"/>
          </p:nvPr>
        </p:nvSpPr>
        <p:spPr>
          <a:xfrm>
            <a:off x="536575" y="288925"/>
            <a:ext cx="11655425" cy="900113"/>
          </a:xfrm>
        </p:spPr>
        <p:txBody>
          <a:bodyPr/>
          <a:lstStyle/>
          <a:p>
            <a:r>
              <a:rPr lang="en-US" dirty="0">
                <a:solidFill>
                  <a:schemeClr val="bg1"/>
                </a:solidFill>
                <a:latin typeface="Segoe UI Light" panose="020B0502040204020203" pitchFamily="34" charset="0"/>
                <a:cs typeface="Segoe UI Light" panose="020B0502040204020203" pitchFamily="34" charset="0"/>
              </a:rPr>
              <a:t>You can find dotnet-bot on GitHub</a:t>
            </a:r>
          </a:p>
        </p:txBody>
      </p:sp>
      <p:pic>
        <p:nvPicPr>
          <p:cNvPr id="2" name="Picture 1">
            <a:extLst>
              <a:ext uri="{FF2B5EF4-FFF2-40B4-BE49-F238E27FC236}">
                <a16:creationId xmlns:a16="http://schemas.microsoft.com/office/drawing/2014/main" id="{8F57D571-700A-4363-8956-96F7CEEB98A2}"/>
              </a:ext>
            </a:extLst>
          </p:cNvPr>
          <p:cNvPicPr>
            <a:picLocks noChangeAspect="1"/>
          </p:cNvPicPr>
          <p:nvPr/>
        </p:nvPicPr>
        <p:blipFill>
          <a:blip r:embed="rId3"/>
          <a:stretch>
            <a:fillRect/>
          </a:stretch>
        </p:blipFill>
        <p:spPr>
          <a:xfrm>
            <a:off x="2841919" y="1089424"/>
            <a:ext cx="6508161" cy="5644007"/>
          </a:xfrm>
          <a:prstGeom prst="rect">
            <a:avLst/>
          </a:prstGeom>
        </p:spPr>
      </p:pic>
    </p:spTree>
    <p:extLst>
      <p:ext uri="{BB962C8B-B14F-4D97-AF65-F5344CB8AC3E}">
        <p14:creationId xmlns:p14="http://schemas.microsoft.com/office/powerpoint/2010/main" val="1668825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E0BA98-5B42-47E9-B46F-F58C34FA29A7}"/>
              </a:ext>
            </a:extLst>
          </p:cNvPr>
          <p:cNvSpPr>
            <a:spLocks noGrp="1"/>
          </p:cNvSpPr>
          <p:nvPr>
            <p:ph type="title" idx="4294967295"/>
          </p:nvPr>
        </p:nvSpPr>
        <p:spPr>
          <a:xfrm>
            <a:off x="536575" y="288925"/>
            <a:ext cx="11655425" cy="900113"/>
          </a:xfrm>
        </p:spPr>
        <p:txBody>
          <a:bodyPr/>
          <a:lstStyle/>
          <a:p>
            <a:r>
              <a:rPr lang="en-US" dirty="0">
                <a:solidFill>
                  <a:schemeClr val="bg1"/>
                </a:solidFill>
                <a:latin typeface="Segoe UI Light" panose="020B0502040204020203" pitchFamily="34" charset="0"/>
                <a:cs typeface="Segoe UI Light" panose="020B0502040204020203" pitchFamily="34" charset="0"/>
              </a:rPr>
              <a:t>GitHub is where open source happens…</a:t>
            </a:r>
          </a:p>
        </p:txBody>
      </p:sp>
      <p:pic>
        <p:nvPicPr>
          <p:cNvPr id="2" name="Picture 1">
            <a:extLst>
              <a:ext uri="{FF2B5EF4-FFF2-40B4-BE49-F238E27FC236}">
                <a16:creationId xmlns:a16="http://schemas.microsoft.com/office/drawing/2014/main" id="{679507CB-DFAC-4573-8D5B-953CDF266ECC}"/>
              </a:ext>
            </a:extLst>
          </p:cNvPr>
          <p:cNvPicPr>
            <a:picLocks noChangeAspect="1"/>
          </p:cNvPicPr>
          <p:nvPr/>
        </p:nvPicPr>
        <p:blipFill>
          <a:blip r:embed="rId3"/>
          <a:stretch>
            <a:fillRect/>
          </a:stretch>
        </p:blipFill>
        <p:spPr>
          <a:xfrm>
            <a:off x="266920" y="1080654"/>
            <a:ext cx="6800626" cy="5575465"/>
          </a:xfrm>
          <a:prstGeom prst="rect">
            <a:avLst/>
          </a:prstGeom>
        </p:spPr>
      </p:pic>
      <p:pic>
        <p:nvPicPr>
          <p:cNvPr id="3" name="Picture 2">
            <a:extLst>
              <a:ext uri="{FF2B5EF4-FFF2-40B4-BE49-F238E27FC236}">
                <a16:creationId xmlns:a16="http://schemas.microsoft.com/office/drawing/2014/main" id="{EE677B52-C72C-4C44-82E5-E94260117B34}"/>
              </a:ext>
            </a:extLst>
          </p:cNvPr>
          <p:cNvPicPr>
            <a:picLocks noChangeAspect="1"/>
          </p:cNvPicPr>
          <p:nvPr/>
        </p:nvPicPr>
        <p:blipFill>
          <a:blip r:embed="rId4"/>
          <a:stretch>
            <a:fillRect/>
          </a:stretch>
        </p:blipFill>
        <p:spPr>
          <a:xfrm>
            <a:off x="7478398" y="1088236"/>
            <a:ext cx="4035829" cy="5668824"/>
          </a:xfrm>
          <a:prstGeom prst="rect">
            <a:avLst/>
          </a:prstGeom>
        </p:spPr>
      </p:pic>
      <p:pic>
        <p:nvPicPr>
          <p:cNvPr id="4" name="Picture 3">
            <a:extLst>
              <a:ext uri="{FF2B5EF4-FFF2-40B4-BE49-F238E27FC236}">
                <a16:creationId xmlns:a16="http://schemas.microsoft.com/office/drawing/2014/main" id="{3B134AF9-9AB3-44D0-8B85-20A6D8A069DA}"/>
              </a:ext>
            </a:extLst>
          </p:cNvPr>
          <p:cNvPicPr>
            <a:picLocks noChangeAspect="1"/>
          </p:cNvPicPr>
          <p:nvPr/>
        </p:nvPicPr>
        <p:blipFill>
          <a:blip r:embed="rId5"/>
          <a:stretch>
            <a:fillRect/>
          </a:stretch>
        </p:blipFill>
        <p:spPr>
          <a:xfrm>
            <a:off x="1373641" y="1939530"/>
            <a:ext cx="9705975" cy="4067175"/>
          </a:xfrm>
          <a:prstGeom prst="rect">
            <a:avLst/>
          </a:prstGeom>
          <a:ln>
            <a:solidFill>
              <a:schemeClr val="tx2"/>
            </a:solidFill>
          </a:ln>
        </p:spPr>
      </p:pic>
      <p:sp>
        <p:nvSpPr>
          <p:cNvPr id="7" name="Rectangle 6">
            <a:extLst>
              <a:ext uri="{FF2B5EF4-FFF2-40B4-BE49-F238E27FC236}">
                <a16:creationId xmlns:a16="http://schemas.microsoft.com/office/drawing/2014/main" id="{3157D721-E0A4-4865-AAB2-D136133377A4}"/>
              </a:ext>
            </a:extLst>
          </p:cNvPr>
          <p:cNvSpPr/>
          <p:nvPr/>
        </p:nvSpPr>
        <p:spPr bwMode="auto">
          <a:xfrm>
            <a:off x="6899564" y="1998905"/>
            <a:ext cx="4025735" cy="518662"/>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F9AF027-6FDB-4B89-9491-88056E6BA52A}"/>
              </a:ext>
            </a:extLst>
          </p:cNvPr>
          <p:cNvSpPr/>
          <p:nvPr/>
        </p:nvSpPr>
        <p:spPr bwMode="auto">
          <a:xfrm>
            <a:off x="2256311" y="2412507"/>
            <a:ext cx="2731325" cy="518662"/>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512E59CA-B18B-4B40-8256-40D520C769D9}"/>
              </a:ext>
            </a:extLst>
          </p:cNvPr>
          <p:cNvSpPr/>
          <p:nvPr/>
        </p:nvSpPr>
        <p:spPr bwMode="auto">
          <a:xfrm>
            <a:off x="1494313" y="3510481"/>
            <a:ext cx="2731325" cy="518662"/>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2146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C7287-25EE-41A6-A2BD-D98C5ADAF8E3}"/>
              </a:ext>
            </a:extLst>
          </p:cNvPr>
          <p:cNvSpPr>
            <a:spLocks noGrp="1"/>
          </p:cNvSpPr>
          <p:nvPr>
            <p:ph type="title"/>
          </p:nvPr>
        </p:nvSpPr>
        <p:spPr/>
        <p:txBody>
          <a:bodyPr/>
          <a:lstStyle/>
          <a:p>
            <a:r>
              <a:rPr lang="en-US" dirty="0"/>
              <a:t>What is .NET?</a:t>
            </a:r>
          </a:p>
        </p:txBody>
      </p:sp>
      <p:sp>
        <p:nvSpPr>
          <p:cNvPr id="3" name="Text Placeholder 2">
            <a:extLst>
              <a:ext uri="{FF2B5EF4-FFF2-40B4-BE49-F238E27FC236}">
                <a16:creationId xmlns:a16="http://schemas.microsoft.com/office/drawing/2014/main" id="{23457379-948D-4845-B8BA-5CF9B789DD1A}"/>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69235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D05F815-712F-4EF4-BCB3-CCA54573BA8E}"/>
              </a:ext>
            </a:extLst>
          </p:cNvPr>
          <p:cNvSpPr>
            <a:spLocks noGrp="1"/>
          </p:cNvSpPr>
          <p:nvPr>
            <p:ph type="title"/>
          </p:nvPr>
        </p:nvSpPr>
        <p:spPr/>
        <p:txBody>
          <a:bodyPr/>
          <a:lstStyle/>
          <a:p>
            <a:r>
              <a:rPr lang="en-US" b="1"/>
              <a:t>.NET Core Growth</a:t>
            </a:r>
          </a:p>
        </p:txBody>
      </p:sp>
      <p:sp>
        <p:nvSpPr>
          <p:cNvPr id="4" name="TextBox 3">
            <a:extLst>
              <a:ext uri="{FF2B5EF4-FFF2-40B4-BE49-F238E27FC236}">
                <a16:creationId xmlns:a16="http://schemas.microsoft.com/office/drawing/2014/main" id="{ABADB2D2-C81E-4000-942E-0EE27059D868}"/>
              </a:ext>
            </a:extLst>
          </p:cNvPr>
          <p:cNvSpPr txBox="1"/>
          <p:nvPr/>
        </p:nvSpPr>
        <p:spPr>
          <a:xfrm>
            <a:off x="339366" y="1216059"/>
            <a:ext cx="11513271" cy="646331"/>
          </a:xfrm>
          <a:prstGeom prst="rect">
            <a:avLst/>
          </a:prstGeom>
          <a:noFill/>
        </p:spPr>
        <p:txBody>
          <a:bodyPr wrap="square" rtlCol="0">
            <a:spAutoFit/>
          </a:bodyPr>
          <a:lstStyle/>
          <a:p>
            <a:pPr algn="ctr"/>
            <a:r>
              <a:rPr lang="en-US" sz="3600" b="1" dirty="0"/>
              <a:t>Over Half Million</a:t>
            </a:r>
            <a:r>
              <a:rPr lang="en-US" sz="3600" dirty="0"/>
              <a:t> Active* .NET Core 2.0 Developers!</a:t>
            </a:r>
          </a:p>
        </p:txBody>
      </p:sp>
      <p:graphicFrame>
        <p:nvGraphicFramePr>
          <p:cNvPr id="9" name="Chart 8">
            <a:extLst>
              <a:ext uri="{FF2B5EF4-FFF2-40B4-BE49-F238E27FC236}">
                <a16:creationId xmlns:a16="http://schemas.microsoft.com/office/drawing/2014/main" id="{0C357FBF-2EAA-458B-9675-FF36683128B9}"/>
              </a:ext>
            </a:extLst>
          </p:cNvPr>
          <p:cNvGraphicFramePr>
            <a:graphicFrameLocks/>
          </p:cNvGraphicFramePr>
          <p:nvPr>
            <p:extLst/>
          </p:nvPr>
        </p:nvGraphicFramePr>
        <p:xfrm>
          <a:off x="540775" y="2101514"/>
          <a:ext cx="5555226" cy="38480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1713AB11-ABD9-42CA-97DB-B067B674DCFA}"/>
              </a:ext>
            </a:extLst>
          </p:cNvPr>
          <p:cNvGraphicFramePr>
            <a:graphicFrameLocks/>
          </p:cNvGraphicFramePr>
          <p:nvPr>
            <p:extLst/>
          </p:nvPr>
        </p:nvGraphicFramePr>
        <p:xfrm>
          <a:off x="6095999" y="2080921"/>
          <a:ext cx="5756637" cy="3868692"/>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a:extLst>
              <a:ext uri="{FF2B5EF4-FFF2-40B4-BE49-F238E27FC236}">
                <a16:creationId xmlns:a16="http://schemas.microsoft.com/office/drawing/2014/main" id="{B31E72A5-5573-45FA-9E98-F9B01E814329}"/>
              </a:ext>
            </a:extLst>
          </p:cNvPr>
          <p:cNvSpPr/>
          <p:nvPr/>
        </p:nvSpPr>
        <p:spPr>
          <a:xfrm>
            <a:off x="7904058" y="2101514"/>
            <a:ext cx="2140522" cy="307777"/>
          </a:xfrm>
          <a:prstGeom prst="rect">
            <a:avLst/>
          </a:prstGeom>
        </p:spPr>
        <p:txBody>
          <a:bodyPr wrap="none">
            <a:spAutoFit/>
          </a:bodyPr>
          <a:lstStyle/>
          <a:p>
            <a:pPr algn="ctr">
              <a:defRPr sz="1400" b="0" i="0" u="none" strike="noStrike" kern="1200" spc="50" baseline="0">
                <a:solidFill>
                  <a:srgbClr val="505050">
                    <a:lumMod val="65000"/>
                    <a:lumOff val="35000"/>
                  </a:srgbClr>
                </a:solidFill>
                <a:latin typeface="Segoe UI Semibold" panose="020B0702040204020203" pitchFamily="34" charset="0"/>
                <a:ea typeface="+mn-ea"/>
                <a:cs typeface="Segoe UI Semibold" panose="020B0702040204020203" pitchFamily="34" charset="0"/>
              </a:defRPr>
            </a:pPr>
            <a:r>
              <a:rPr lang="en-US" spc="50" dirty="0">
                <a:latin typeface="Segoe UI Semibold" panose="020B0702040204020203" pitchFamily="34" charset="0"/>
                <a:cs typeface="Segoe UI Semibold" panose="020B0702040204020203" pitchFamily="34" charset="0"/>
              </a:rPr>
              <a:t>.NET CORE ADOPTION</a:t>
            </a:r>
          </a:p>
        </p:txBody>
      </p:sp>
      <p:sp>
        <p:nvSpPr>
          <p:cNvPr id="3" name="Rectangle 2">
            <a:extLst>
              <a:ext uri="{FF2B5EF4-FFF2-40B4-BE49-F238E27FC236}">
                <a16:creationId xmlns:a16="http://schemas.microsoft.com/office/drawing/2014/main" id="{FC7D8F6D-18A1-46A8-ACEB-63BDB8705636}"/>
              </a:ext>
            </a:extLst>
          </p:cNvPr>
          <p:cNvSpPr/>
          <p:nvPr/>
        </p:nvSpPr>
        <p:spPr>
          <a:xfrm>
            <a:off x="540774" y="6038108"/>
            <a:ext cx="11152115" cy="369332"/>
          </a:xfrm>
          <a:prstGeom prst="rect">
            <a:avLst/>
          </a:prstGeom>
        </p:spPr>
        <p:txBody>
          <a:bodyPr wrap="square">
            <a:spAutoFit/>
          </a:bodyPr>
          <a:lstStyle/>
          <a:p>
            <a:pPr algn="ctr"/>
            <a:r>
              <a:rPr lang="en-US" dirty="0"/>
              <a:t>* Active = unique monthly developers with 2+ days of development per month. </a:t>
            </a:r>
          </a:p>
        </p:txBody>
      </p:sp>
    </p:spTree>
    <p:extLst>
      <p:ext uri="{BB962C8B-B14F-4D97-AF65-F5344CB8AC3E}">
        <p14:creationId xmlns:p14="http://schemas.microsoft.com/office/powerpoint/2010/main" val="921799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9895C6-ED04-47AB-B79E-EF04DA513112}"/>
              </a:ext>
            </a:extLst>
          </p:cNvPr>
          <p:cNvPicPr>
            <a:picLocks noChangeAspect="1"/>
          </p:cNvPicPr>
          <p:nvPr/>
        </p:nvPicPr>
        <p:blipFill>
          <a:blip r:embed="rId3"/>
          <a:stretch>
            <a:fillRect/>
          </a:stretch>
        </p:blipFill>
        <p:spPr>
          <a:xfrm>
            <a:off x="2788679" y="1189176"/>
            <a:ext cx="9134081" cy="5002155"/>
          </a:xfrm>
          <a:prstGeom prst="rect">
            <a:avLst/>
          </a:prstGeom>
        </p:spPr>
      </p:pic>
      <p:sp>
        <p:nvSpPr>
          <p:cNvPr id="2" name="Text Placeholder 1">
            <a:extLst>
              <a:ext uri="{FF2B5EF4-FFF2-40B4-BE49-F238E27FC236}">
                <a16:creationId xmlns:a16="http://schemas.microsoft.com/office/drawing/2014/main" id="{5BE3ABE3-C673-4960-937A-BECABDD63775}"/>
              </a:ext>
            </a:extLst>
          </p:cNvPr>
          <p:cNvSpPr>
            <a:spLocks noGrp="1"/>
          </p:cNvSpPr>
          <p:nvPr>
            <p:ph type="body" sz="quarter" idx="10"/>
          </p:nvPr>
        </p:nvSpPr>
        <p:spPr>
          <a:xfrm>
            <a:off x="266920" y="922633"/>
            <a:ext cx="11653523" cy="727700"/>
          </a:xfrm>
        </p:spPr>
        <p:txBody>
          <a:bodyPr/>
          <a:lstStyle/>
          <a:p>
            <a:pPr marL="0" indent="0">
              <a:buNone/>
            </a:pPr>
            <a:r>
              <a:rPr lang="en-US" dirty="0">
                <a:hlinkClick r:id="rId4"/>
              </a:rPr>
              <a:t>www.dot.net</a:t>
            </a:r>
            <a:r>
              <a:rPr lang="en-US" dirty="0"/>
              <a:t>    </a:t>
            </a:r>
          </a:p>
        </p:txBody>
      </p:sp>
      <p:sp>
        <p:nvSpPr>
          <p:cNvPr id="3" name="Title 2">
            <a:extLst>
              <a:ext uri="{FF2B5EF4-FFF2-40B4-BE49-F238E27FC236}">
                <a16:creationId xmlns:a16="http://schemas.microsoft.com/office/drawing/2014/main" id="{472F8CEB-E7E0-4059-9D7C-D114A6A2A050}"/>
              </a:ext>
            </a:extLst>
          </p:cNvPr>
          <p:cNvSpPr>
            <a:spLocks noGrp="1"/>
          </p:cNvSpPr>
          <p:nvPr>
            <p:ph type="title"/>
          </p:nvPr>
        </p:nvSpPr>
        <p:spPr/>
        <p:txBody>
          <a:bodyPr/>
          <a:lstStyle/>
          <a:p>
            <a:r>
              <a:rPr lang="en-US" dirty="0"/>
              <a:t>Learn how to program with C#</a:t>
            </a:r>
          </a:p>
        </p:txBody>
      </p:sp>
      <p:pic>
        <p:nvPicPr>
          <p:cNvPr id="4" name="Picture 3">
            <a:extLst>
              <a:ext uri="{FF2B5EF4-FFF2-40B4-BE49-F238E27FC236}">
                <a16:creationId xmlns:a16="http://schemas.microsoft.com/office/drawing/2014/main" id="{28CD4AEA-6E33-427D-AFAB-19D8FA54697D}"/>
              </a:ext>
            </a:extLst>
          </p:cNvPr>
          <p:cNvPicPr>
            <a:picLocks noChangeAspect="1"/>
          </p:cNvPicPr>
          <p:nvPr/>
        </p:nvPicPr>
        <p:blipFill>
          <a:blip r:embed="rId5"/>
          <a:stretch>
            <a:fillRect/>
          </a:stretch>
        </p:blipFill>
        <p:spPr>
          <a:xfrm>
            <a:off x="398190" y="1916877"/>
            <a:ext cx="6202173" cy="4708566"/>
          </a:xfrm>
          <a:prstGeom prst="rect">
            <a:avLst/>
          </a:prstGeom>
        </p:spPr>
      </p:pic>
      <p:sp>
        <p:nvSpPr>
          <p:cNvPr id="6" name="Arrow: Right 5">
            <a:extLst>
              <a:ext uri="{FF2B5EF4-FFF2-40B4-BE49-F238E27FC236}">
                <a16:creationId xmlns:a16="http://schemas.microsoft.com/office/drawing/2014/main" id="{F9308ABD-6018-451A-BE6F-2B984F799957}"/>
              </a:ext>
            </a:extLst>
          </p:cNvPr>
          <p:cNvSpPr/>
          <p:nvPr/>
        </p:nvSpPr>
        <p:spPr bwMode="auto">
          <a:xfrm>
            <a:off x="720090" y="3868387"/>
            <a:ext cx="1904357" cy="513608"/>
          </a:xfrm>
          <a:prstGeom prst="rightArrow">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0187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CB9FF-9E5A-4E69-8EF7-0ECEEB38A563}"/>
              </a:ext>
            </a:extLst>
          </p:cNvPr>
          <p:cNvSpPr>
            <a:spLocks noGrp="1"/>
          </p:cNvSpPr>
          <p:nvPr>
            <p:ph type="title"/>
          </p:nvPr>
        </p:nvSpPr>
        <p:spPr>
          <a:xfrm>
            <a:off x="568047" y="2084172"/>
            <a:ext cx="6306886" cy="1910075"/>
          </a:xfrm>
        </p:spPr>
        <p:txBody>
          <a:bodyPr/>
          <a:lstStyle/>
          <a:p>
            <a:r>
              <a:rPr lang="en-US" dirty="0"/>
              <a:t>Demo </a:t>
            </a:r>
            <a:br>
              <a:rPr lang="en-US" dirty="0"/>
            </a:br>
            <a:r>
              <a:rPr lang="en-US" sz="5400" dirty="0"/>
              <a:t>Get started with .NET in your browser</a:t>
            </a:r>
          </a:p>
        </p:txBody>
      </p:sp>
    </p:spTree>
    <p:extLst>
      <p:ext uri="{BB962C8B-B14F-4D97-AF65-F5344CB8AC3E}">
        <p14:creationId xmlns:p14="http://schemas.microsoft.com/office/powerpoint/2010/main" val="39131220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3D1838-5D3E-48A6-9BE3-D9E73143DD3C}"/>
              </a:ext>
            </a:extLst>
          </p:cNvPr>
          <p:cNvSpPr>
            <a:spLocks noGrp="1"/>
          </p:cNvSpPr>
          <p:nvPr>
            <p:ph type="title"/>
          </p:nvPr>
        </p:nvSpPr>
        <p:spPr/>
        <p:txBody>
          <a:bodyPr/>
          <a:lstStyle/>
          <a:p>
            <a:r>
              <a:rPr lang="en-US" dirty="0"/>
              <a:t>Make it easier with some free tools</a:t>
            </a:r>
            <a:br>
              <a:rPr lang="en-US" dirty="0"/>
            </a:br>
            <a:r>
              <a:rPr lang="en-US" sz="4000" dirty="0">
                <a:hlinkClick r:id="rId3"/>
              </a:rPr>
              <a:t>www.VisualStudio.com</a:t>
            </a:r>
            <a:r>
              <a:rPr lang="en-US" sz="4000" dirty="0"/>
              <a:t> </a:t>
            </a:r>
            <a:endParaRPr lang="en-US" dirty="0"/>
          </a:p>
        </p:txBody>
      </p:sp>
      <p:pic>
        <p:nvPicPr>
          <p:cNvPr id="4" name="Graphic 3">
            <a:extLst>
              <a:ext uri="{FF2B5EF4-FFF2-40B4-BE49-F238E27FC236}">
                <a16:creationId xmlns:a16="http://schemas.microsoft.com/office/drawing/2014/main" id="{BA7081A9-2D79-456B-B70B-AA2E1C5AB6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800" y="2257512"/>
            <a:ext cx="1095375" cy="1095375"/>
          </a:xfrm>
          <a:prstGeom prst="rect">
            <a:avLst/>
          </a:prstGeom>
        </p:spPr>
      </p:pic>
      <p:sp>
        <p:nvSpPr>
          <p:cNvPr id="5" name="Rectangle 4">
            <a:extLst>
              <a:ext uri="{FF2B5EF4-FFF2-40B4-BE49-F238E27FC236}">
                <a16:creationId xmlns:a16="http://schemas.microsoft.com/office/drawing/2014/main" id="{655106ED-8A7E-4702-AE94-7B6C85DA7DED}"/>
              </a:ext>
            </a:extLst>
          </p:cNvPr>
          <p:cNvSpPr/>
          <p:nvPr/>
        </p:nvSpPr>
        <p:spPr>
          <a:xfrm>
            <a:off x="1906841" y="3770415"/>
            <a:ext cx="8877081" cy="800219"/>
          </a:xfrm>
          <a:prstGeom prst="rect">
            <a:avLst/>
          </a:prstGeom>
        </p:spPr>
        <p:txBody>
          <a:bodyPr wrap="square">
            <a:spAutoFit/>
          </a:bodyPr>
          <a:lstStyle/>
          <a:p>
            <a:r>
              <a:rPr lang="en-US" sz="2800" b="1" dirty="0">
                <a:solidFill>
                  <a:srgbClr val="333333"/>
                </a:solidFill>
                <a:latin typeface="Segoe UI" panose="020B0502040204020203" pitchFamily="34" charset="0"/>
              </a:rPr>
              <a:t>Visual Studio Code</a:t>
            </a:r>
          </a:p>
          <a:p>
            <a:r>
              <a:rPr lang="en-US" dirty="0">
                <a:solidFill>
                  <a:srgbClr val="333333"/>
                </a:solidFill>
                <a:latin typeface="Segoe UI" panose="020B0502040204020203" pitchFamily="34" charset="0"/>
              </a:rPr>
              <a:t>Open source, cross-platform editor with .NET support.</a:t>
            </a:r>
            <a:endParaRPr lang="en-US" dirty="0"/>
          </a:p>
        </p:txBody>
      </p:sp>
      <p:pic>
        <p:nvPicPr>
          <p:cNvPr id="6" name="Graphic 5">
            <a:extLst>
              <a:ext uri="{FF2B5EF4-FFF2-40B4-BE49-F238E27FC236}">
                <a16:creationId xmlns:a16="http://schemas.microsoft.com/office/drawing/2014/main" id="{DFCE92CE-2997-4B1B-8B92-4B5B65ABB8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799" y="3770415"/>
            <a:ext cx="1095375" cy="1095375"/>
          </a:xfrm>
          <a:prstGeom prst="rect">
            <a:avLst/>
          </a:prstGeom>
        </p:spPr>
      </p:pic>
      <p:sp>
        <p:nvSpPr>
          <p:cNvPr id="7" name="Rectangle 6">
            <a:extLst>
              <a:ext uri="{FF2B5EF4-FFF2-40B4-BE49-F238E27FC236}">
                <a16:creationId xmlns:a16="http://schemas.microsoft.com/office/drawing/2014/main" id="{CE079816-96B7-4DE4-8BD0-E18EB55EC39B}"/>
              </a:ext>
            </a:extLst>
          </p:cNvPr>
          <p:cNvSpPr/>
          <p:nvPr/>
        </p:nvSpPr>
        <p:spPr>
          <a:xfrm>
            <a:off x="1906840" y="2275669"/>
            <a:ext cx="8877081" cy="1077218"/>
          </a:xfrm>
          <a:prstGeom prst="rect">
            <a:avLst/>
          </a:prstGeom>
        </p:spPr>
        <p:txBody>
          <a:bodyPr wrap="square">
            <a:spAutoFit/>
          </a:bodyPr>
          <a:lstStyle/>
          <a:p>
            <a:r>
              <a:rPr lang="en-US" sz="2800" b="1" dirty="0">
                <a:solidFill>
                  <a:srgbClr val="333333"/>
                </a:solidFill>
                <a:latin typeface="Segoe UI" panose="020B0502040204020203" pitchFamily="34" charset="0"/>
              </a:rPr>
              <a:t>Visual Studio</a:t>
            </a:r>
          </a:p>
          <a:p>
            <a:r>
              <a:rPr lang="en-US" dirty="0">
                <a:solidFill>
                  <a:srgbClr val="333333"/>
                </a:solidFill>
                <a:latin typeface="Segoe UI" panose="020B0502040204020203" pitchFamily="34" charset="0"/>
              </a:rPr>
              <a:t>A fully-featured, integrated development environment (IDE) for developing .NET apps on a Windows PC development machine. </a:t>
            </a:r>
            <a:endParaRPr lang="en-US" dirty="0"/>
          </a:p>
        </p:txBody>
      </p:sp>
      <p:pic>
        <p:nvPicPr>
          <p:cNvPr id="8" name="Graphic 7">
            <a:extLst>
              <a:ext uri="{FF2B5EF4-FFF2-40B4-BE49-F238E27FC236}">
                <a16:creationId xmlns:a16="http://schemas.microsoft.com/office/drawing/2014/main" id="{3EFC6910-8958-4BB0-BF3E-A0BA8914CD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99" y="5182649"/>
            <a:ext cx="1095375" cy="1171575"/>
          </a:xfrm>
          <a:prstGeom prst="rect">
            <a:avLst/>
          </a:prstGeom>
        </p:spPr>
      </p:pic>
      <p:sp>
        <p:nvSpPr>
          <p:cNvPr id="9" name="Rectangle 8">
            <a:extLst>
              <a:ext uri="{FF2B5EF4-FFF2-40B4-BE49-F238E27FC236}">
                <a16:creationId xmlns:a16="http://schemas.microsoft.com/office/drawing/2014/main" id="{13799569-B104-4212-8168-292196F299DA}"/>
              </a:ext>
            </a:extLst>
          </p:cNvPr>
          <p:cNvSpPr/>
          <p:nvPr/>
        </p:nvSpPr>
        <p:spPr>
          <a:xfrm>
            <a:off x="1906839" y="5182649"/>
            <a:ext cx="8877081" cy="800219"/>
          </a:xfrm>
          <a:prstGeom prst="rect">
            <a:avLst/>
          </a:prstGeom>
        </p:spPr>
        <p:txBody>
          <a:bodyPr wrap="square">
            <a:spAutoFit/>
          </a:bodyPr>
          <a:lstStyle/>
          <a:p>
            <a:r>
              <a:rPr lang="en-US" sz="2800" b="1" dirty="0">
                <a:solidFill>
                  <a:srgbClr val="333333"/>
                </a:solidFill>
                <a:latin typeface="Segoe UI" panose="020B0502040204020203" pitchFamily="34" charset="0"/>
              </a:rPr>
              <a:t>Visual Studio for Mac</a:t>
            </a:r>
          </a:p>
          <a:p>
            <a:r>
              <a:rPr lang="en-US" dirty="0"/>
              <a:t>A fully-featured IDE for developing .NET apps on a Mac OS development machine. </a:t>
            </a:r>
          </a:p>
        </p:txBody>
      </p:sp>
    </p:spTree>
    <p:extLst>
      <p:ext uri="{BB962C8B-B14F-4D97-AF65-F5344CB8AC3E}">
        <p14:creationId xmlns:p14="http://schemas.microsoft.com/office/powerpoint/2010/main" val="170821178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CB9FF-9E5A-4E69-8EF7-0ECEEB38A563}"/>
              </a:ext>
            </a:extLst>
          </p:cNvPr>
          <p:cNvSpPr>
            <a:spLocks noGrp="1"/>
          </p:cNvSpPr>
          <p:nvPr>
            <p:ph type="title"/>
          </p:nvPr>
        </p:nvSpPr>
        <p:spPr>
          <a:xfrm>
            <a:off x="568047" y="2084172"/>
            <a:ext cx="6408486" cy="1910075"/>
          </a:xfrm>
        </p:spPr>
        <p:txBody>
          <a:bodyPr/>
          <a:lstStyle/>
          <a:p>
            <a:r>
              <a:rPr lang="en-US" dirty="0"/>
              <a:t>Demo</a:t>
            </a:r>
            <a:br>
              <a:rPr lang="en-US" dirty="0"/>
            </a:br>
            <a:r>
              <a:rPr lang="en-US" sz="5400" dirty="0"/>
              <a:t>Get started with .NET on your computer</a:t>
            </a:r>
          </a:p>
        </p:txBody>
      </p:sp>
    </p:spTree>
    <p:extLst>
      <p:ext uri="{BB962C8B-B14F-4D97-AF65-F5344CB8AC3E}">
        <p14:creationId xmlns:p14="http://schemas.microsoft.com/office/powerpoint/2010/main" val="133626282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3" name="TextBox 2">
            <a:extLst>
              <a:ext uri="{FF2B5EF4-FFF2-40B4-BE49-F238E27FC236}">
                <a16:creationId xmlns:a16="http://schemas.microsoft.com/office/drawing/2014/main" id="{07F5F5E3-DBC3-4B69-B8F5-2B96349A8D33}"/>
              </a:ext>
            </a:extLst>
          </p:cNvPr>
          <p:cNvSpPr txBox="1"/>
          <p:nvPr/>
        </p:nvSpPr>
        <p:spPr>
          <a:xfrm>
            <a:off x="0" y="4188396"/>
            <a:ext cx="12191999" cy="2168286"/>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endParaRPr lang="en-US" sz="300" dirty="0">
              <a:solidFill>
                <a:schemeClr val="bg1"/>
              </a:solidFill>
              <a:hlinkClick r:id="rId3"/>
            </a:endParaRPr>
          </a:p>
          <a:p>
            <a:pPr algn="ctr">
              <a:lnSpc>
                <a:spcPct val="90000"/>
              </a:lnSpc>
              <a:spcAft>
                <a:spcPts val="600"/>
              </a:spcAft>
            </a:pPr>
            <a:r>
              <a:rPr lang="en-US" sz="3600" dirty="0">
                <a:solidFill>
                  <a:schemeClr val="bg1"/>
                </a:solidFill>
                <a:hlinkClick r:id="rId3"/>
              </a:rPr>
              <a:t>www.dot.net</a:t>
            </a:r>
            <a:r>
              <a:rPr lang="en-US" sz="3600" dirty="0">
                <a:solidFill>
                  <a:schemeClr val="bg1"/>
                </a:solidFill>
              </a:rPr>
              <a:t> </a:t>
            </a:r>
          </a:p>
        </p:txBody>
      </p:sp>
      <p:grpSp>
        <p:nvGrpSpPr>
          <p:cNvPr id="12" name="Group 11">
            <a:extLst>
              <a:ext uri="{FF2B5EF4-FFF2-40B4-BE49-F238E27FC236}">
                <a16:creationId xmlns:a16="http://schemas.microsoft.com/office/drawing/2014/main" id="{5FFDC5A7-B86D-4935-9A13-5089169E313E}"/>
              </a:ext>
            </a:extLst>
          </p:cNvPr>
          <p:cNvGrpSpPr/>
          <p:nvPr/>
        </p:nvGrpSpPr>
        <p:grpSpPr>
          <a:xfrm>
            <a:off x="1449704" y="38162"/>
            <a:ext cx="9292590" cy="5707858"/>
            <a:chOff x="1449704" y="7620"/>
            <a:chExt cx="9292590" cy="5644323"/>
          </a:xfrm>
        </p:grpSpPr>
        <p:sp>
          <p:nvSpPr>
            <p:cNvPr id="8" name="Rectangle 7">
              <a:extLst>
                <a:ext uri="{FF2B5EF4-FFF2-40B4-BE49-F238E27FC236}">
                  <a16:creationId xmlns:a16="http://schemas.microsoft.com/office/drawing/2014/main" id="{32151440-F6B1-4AAA-8C10-03A7BF638D4C}"/>
                </a:ext>
              </a:extLst>
            </p:cNvPr>
            <p:cNvSpPr/>
            <p:nvPr/>
          </p:nvSpPr>
          <p:spPr bwMode="auto">
            <a:xfrm>
              <a:off x="1449704" y="7620"/>
              <a:ext cx="9292590" cy="5549889"/>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3049ED6B-4787-444A-AAEB-40563E2371E9}"/>
                </a:ext>
              </a:extLst>
            </p:cNvPr>
            <p:cNvGrpSpPr/>
            <p:nvPr/>
          </p:nvGrpSpPr>
          <p:grpSpPr>
            <a:xfrm>
              <a:off x="3490309" y="9843"/>
              <a:ext cx="5183680" cy="5642100"/>
              <a:chOff x="3490309" y="2223"/>
              <a:chExt cx="5183680" cy="5642100"/>
            </a:xfrm>
          </p:grpSpPr>
          <p:pic>
            <p:nvPicPr>
              <p:cNvPr id="10" name="Picture 9" descr="A close up of a device&#10;&#10;Description generated with high confidence">
                <a:extLst>
                  <a:ext uri="{FF2B5EF4-FFF2-40B4-BE49-F238E27FC236}">
                    <a16:creationId xmlns:a16="http://schemas.microsoft.com/office/drawing/2014/main" id="{D032E77A-EF8F-491F-AD9C-FCA3B07166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0309" y="2223"/>
                <a:ext cx="5183680" cy="5642100"/>
              </a:xfrm>
              <a:prstGeom prst="rect">
                <a:avLst/>
              </a:prstGeom>
            </p:spPr>
          </p:pic>
          <p:sp>
            <p:nvSpPr>
              <p:cNvPr id="11" name="TextBox 10">
                <a:extLst>
                  <a:ext uri="{FF2B5EF4-FFF2-40B4-BE49-F238E27FC236}">
                    <a16:creationId xmlns:a16="http://schemas.microsoft.com/office/drawing/2014/main" id="{4E4880F8-BDBA-4C44-8F0B-26F45653A65A}"/>
                  </a:ext>
                </a:extLst>
              </p:cNvPr>
              <p:cNvSpPr txBox="1"/>
              <p:nvPr/>
            </p:nvSpPr>
            <p:spPr>
              <a:xfrm>
                <a:off x="4250919" y="1009127"/>
                <a:ext cx="3566160" cy="2289858"/>
              </a:xfrm>
              <a:prstGeom prst="rect">
                <a:avLst/>
              </a:prstGeom>
              <a:noFill/>
            </p:spPr>
            <p:txBody>
              <a:bodyPr wrap="square" lIns="182880" tIns="146304" rIns="182880" bIns="146304" rtlCol="0">
                <a:spAutoFit/>
              </a:bodyPr>
              <a:lstStyle/>
              <a:p>
                <a:pPr algn="ctr">
                  <a:lnSpc>
                    <a:spcPct val="90000"/>
                  </a:lnSpc>
                  <a:spcAft>
                    <a:spcPts val="600"/>
                  </a:spcAft>
                </a:pPr>
                <a:r>
                  <a:rPr lang="en-US" sz="7200" b="1" dirty="0">
                    <a:solidFill>
                      <a:schemeClr val="accent3">
                        <a:lumMod val="60000"/>
                        <a:lumOff val="40000"/>
                      </a:schemeClr>
                    </a:solidFill>
                  </a:rPr>
                  <a:t>THANK YOU</a:t>
                </a:r>
              </a:p>
            </p:txBody>
          </p:sp>
        </p:grpSp>
      </p:grpSp>
    </p:spTree>
    <p:extLst>
      <p:ext uri="{BB962C8B-B14F-4D97-AF65-F5344CB8AC3E}">
        <p14:creationId xmlns:p14="http://schemas.microsoft.com/office/powerpoint/2010/main" val="2194806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02"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493"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2851"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4360" y="3326907"/>
            <a:ext cx="11276838" cy="1280160"/>
          </a:xfrm>
          <a:prstGeom prst="rect">
            <a:avLst/>
          </a:prstGeom>
        </p:spPr>
      </p:pic>
      <p:grpSp>
        <p:nvGrpSpPr>
          <p:cNvPr id="31" name="Group 30"/>
          <p:cNvGrpSpPr/>
          <p:nvPr/>
        </p:nvGrpSpPr>
        <p:grpSpPr>
          <a:xfrm>
            <a:off x="337625" y="1899137"/>
            <a:ext cx="1672244" cy="1664677"/>
            <a:chOff x="337625" y="1899137"/>
            <a:chExt cx="1672244" cy="1664677"/>
          </a:xfrm>
        </p:grpSpPr>
        <p:sp>
          <p:nvSpPr>
            <p:cNvPr id="24" name="Rectangle 23"/>
            <p:cNvSpPr/>
            <p:nvPr/>
          </p:nvSpPr>
          <p:spPr bwMode="auto">
            <a:xfrm>
              <a:off x="337625" y="1899137"/>
              <a:ext cx="1664677" cy="1664677"/>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p:spPr>
        </p:pic>
        <p:sp>
          <p:nvSpPr>
            <p:cNvPr id="17" name="TextBox 16"/>
            <p:cNvSpPr txBox="1"/>
            <p:nvPr/>
          </p:nvSpPr>
          <p:spPr>
            <a:xfrm>
              <a:off x="34403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DESKTOP</a:t>
              </a:r>
            </a:p>
          </p:txBody>
        </p:sp>
      </p:grpSp>
      <p:grpSp>
        <p:nvGrpSpPr>
          <p:cNvPr id="32" name="Group 31"/>
          <p:cNvGrpSpPr/>
          <p:nvPr/>
        </p:nvGrpSpPr>
        <p:grpSpPr>
          <a:xfrm>
            <a:off x="1999308"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WEB</a:t>
              </a:r>
            </a:p>
          </p:txBody>
        </p:sp>
      </p:grpSp>
      <p:grpSp>
        <p:nvGrpSpPr>
          <p:cNvPr id="33" name="Group 32"/>
          <p:cNvGrpSpPr/>
          <p:nvPr/>
        </p:nvGrpSpPr>
        <p:grpSpPr>
          <a:xfrm>
            <a:off x="3654584"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CLOUD</a:t>
              </a:r>
            </a:p>
          </p:txBody>
        </p:sp>
      </p:grpSp>
      <p:grpSp>
        <p:nvGrpSpPr>
          <p:cNvPr id="34" name="Group 33"/>
          <p:cNvGrpSpPr/>
          <p:nvPr/>
        </p:nvGrpSpPr>
        <p:grpSpPr>
          <a:xfrm>
            <a:off x="5309860" y="1899137"/>
            <a:ext cx="1684127" cy="1664677"/>
            <a:chOff x="5309860" y="1899137"/>
            <a:chExt cx="1684127" cy="1664677"/>
          </a:xfrm>
        </p:grpSpPr>
        <p:sp>
          <p:nvSpPr>
            <p:cNvPr id="27" name="Rectangle 26"/>
            <p:cNvSpPr/>
            <p:nvPr/>
          </p:nvSpPr>
          <p:spPr bwMode="auto">
            <a:xfrm>
              <a:off x="5329310" y="1899137"/>
              <a:ext cx="1664677" cy="1664677"/>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p:spPr>
        </p:pic>
        <p:sp>
          <p:nvSpPr>
            <p:cNvPr id="20" name="TextBox 19"/>
            <p:cNvSpPr txBox="1"/>
            <p:nvPr/>
          </p:nvSpPr>
          <p:spPr>
            <a:xfrm>
              <a:off x="5309860"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MOBILE</a:t>
              </a:r>
            </a:p>
          </p:txBody>
        </p:sp>
      </p:grpSp>
      <p:grpSp>
        <p:nvGrpSpPr>
          <p:cNvPr id="35" name="Group 34"/>
          <p:cNvGrpSpPr/>
          <p:nvPr/>
        </p:nvGrpSpPr>
        <p:grpSpPr>
          <a:xfrm>
            <a:off x="6965136" y="1899137"/>
            <a:ext cx="1692746" cy="1664677"/>
            <a:chOff x="6965136" y="1899137"/>
            <a:chExt cx="1692746" cy="1664677"/>
          </a:xfrm>
        </p:grpSpPr>
        <p:sp>
          <p:nvSpPr>
            <p:cNvPr id="28" name="Rectangle 27"/>
            <p:cNvSpPr/>
            <p:nvPr/>
          </p:nvSpPr>
          <p:spPr bwMode="auto">
            <a:xfrm>
              <a:off x="6993205" y="1899137"/>
              <a:ext cx="1664677" cy="1664677"/>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p:spPr>
        </p:pic>
        <p:sp>
          <p:nvSpPr>
            <p:cNvPr id="21" name="TextBox 20"/>
            <p:cNvSpPr txBox="1"/>
            <p:nvPr/>
          </p:nvSpPr>
          <p:spPr>
            <a:xfrm>
              <a:off x="6965136"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GAMING</a:t>
              </a:r>
            </a:p>
          </p:txBody>
        </p:sp>
      </p:grpSp>
      <p:grpSp>
        <p:nvGrpSpPr>
          <p:cNvPr id="36" name="Group 35"/>
          <p:cNvGrpSpPr/>
          <p:nvPr/>
        </p:nvGrpSpPr>
        <p:grpSpPr>
          <a:xfrm>
            <a:off x="8620412"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IoT</a:t>
              </a:r>
            </a:p>
          </p:txBody>
        </p:sp>
      </p:grpSp>
      <p:grpSp>
        <p:nvGrpSpPr>
          <p:cNvPr id="37" name="Group 36"/>
          <p:cNvGrpSpPr/>
          <p:nvPr/>
        </p:nvGrpSpPr>
        <p:grpSpPr>
          <a:xfrm>
            <a:off x="10275688" y="1899137"/>
            <a:ext cx="1709986" cy="1664677"/>
            <a:chOff x="10275688" y="1899137"/>
            <a:chExt cx="1709986" cy="1664677"/>
          </a:xfrm>
        </p:grpSpPr>
        <p:sp>
          <p:nvSpPr>
            <p:cNvPr id="30" name="Rectangle 29"/>
            <p:cNvSpPr/>
            <p:nvPr/>
          </p:nvSpPr>
          <p:spPr bwMode="auto">
            <a:xfrm>
              <a:off x="10320997" y="1899137"/>
              <a:ext cx="1664677" cy="1664677"/>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p:spPr>
        </p:pic>
        <p:sp>
          <p:nvSpPr>
            <p:cNvPr id="23" name="TextBox 22"/>
            <p:cNvSpPr txBox="1"/>
            <p:nvPr/>
          </p:nvSpPr>
          <p:spPr>
            <a:xfrm>
              <a:off x="1027568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AI</a:t>
              </a:r>
            </a:p>
          </p:txBody>
        </p:sp>
      </p:grpSp>
      <p:sp>
        <p:nvSpPr>
          <p:cNvPr id="42" name="TextBox 41"/>
          <p:cNvSpPr txBox="1"/>
          <p:nvPr/>
        </p:nvSpPr>
        <p:spPr>
          <a:xfrm>
            <a:off x="5339443" y="4261754"/>
            <a:ext cx="1664208" cy="1664208"/>
          </a:xfrm>
          <a:prstGeom prst="rect">
            <a:avLst/>
          </a:prstGeom>
          <a:solidFill>
            <a:srgbClr val="7030A0"/>
          </a:solidFill>
        </p:spPr>
        <p:txBody>
          <a:bodyPr wrap="square" lIns="0" tIns="0" rIns="0" bIns="0" rtlCol="0" anchor="ctr" anchorCtr="0">
            <a:noAutofit/>
          </a:bodyPr>
          <a:lstStyle/>
          <a:p>
            <a:pPr algn="ctr">
              <a:lnSpc>
                <a:spcPct val="90000"/>
              </a:lnSpc>
              <a:spcAft>
                <a:spcPts val="600"/>
              </a:spcAft>
            </a:pPr>
            <a:r>
              <a:rPr lang="en-US" sz="5330" dirty="0">
                <a:solidFill>
                  <a:schemeClr val="bg1"/>
                </a:solidFill>
                <a:latin typeface="+mj-lt"/>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459030" y="13367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lang="en-US" sz="5333" dirty="0">
                <a:solidFill>
                  <a:schemeClr val="tx1"/>
                </a:solidFill>
                <a:latin typeface="Segoe UI Light"/>
              </a:rPr>
              <a:t>Your platform for building </a:t>
            </a:r>
            <a:r>
              <a:rPr lang="en-US" sz="5333" dirty="0">
                <a:solidFill>
                  <a:schemeClr val="tx1"/>
                </a:solidFill>
                <a:latin typeface="Segoe UI Semibold" panose="020B0702040204020203" pitchFamily="34" charset="0"/>
              </a:rPr>
              <a:t>anything</a:t>
            </a:r>
            <a:endParaRPr kumimoji="0" lang="en-US" sz="5333" b="0" i="0" u="none" strike="noStrike" kern="1200" cap="none" spc="-100" normalizeH="0" baseline="0" noProof="0" dirty="0">
              <a:ln w="3175">
                <a:noFill/>
              </a:ln>
              <a:solidFill>
                <a:schemeClr val="tx1"/>
              </a:solidFill>
              <a:effectLst/>
              <a:uLnTx/>
              <a:uFillTx/>
              <a:latin typeface="Segoe UI Semibold" panose="020B0702040204020203" pitchFamily="34" charset="0"/>
            </a:endParaRPr>
          </a:p>
        </p:txBody>
      </p:sp>
    </p:spTree>
    <p:extLst>
      <p:ext uri="{BB962C8B-B14F-4D97-AF65-F5344CB8AC3E}">
        <p14:creationId xmlns:p14="http://schemas.microsoft.com/office/powerpoint/2010/main" val="2103241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899" y="3768059"/>
            <a:ext cx="8747439" cy="2495656"/>
            <a:chOff x="473523" y="2957810"/>
            <a:chExt cx="8451537"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957810"/>
              <a:ext cx="8451537" cy="3077297"/>
              <a:chOff x="406549" y="3713240"/>
              <a:chExt cx="9325694"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713240"/>
                <a:ext cx="9311752" cy="3077297"/>
                <a:chOff x="474923" y="2957811"/>
                <a:chExt cx="9253607" cy="3077297"/>
              </a:xfrm>
            </p:grpSpPr>
            <p:sp>
              <p:nvSpPr>
                <p:cNvPr id="10" name="TextBox 9"/>
                <p:cNvSpPr txBox="1"/>
                <p:nvPr/>
              </p:nvSpPr>
              <p:spPr>
                <a:xfrm>
                  <a:off x="474923" y="2957811"/>
                  <a:ext cx="9253607" cy="3077297"/>
                </a:xfrm>
                <a:prstGeom prst="rect">
                  <a:avLst/>
                </a:prstGeom>
                <a:solidFill>
                  <a:schemeClr val="accent3"/>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78636" y="3818285"/>
                <a:ext cx="9253607" cy="466806"/>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223204" y="127776"/>
            <a:ext cx="1175899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13077">
              <a:defRPr/>
            </a:pPr>
            <a:r>
              <a:rPr lang="en-US" sz="5333" dirty="0"/>
              <a:t>.NET is a software development platform</a:t>
            </a:r>
          </a:p>
        </p:txBody>
      </p:sp>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5680" y="5385949"/>
                <a:ext cx="424982" cy="524549"/>
              </a:xfrm>
              <a:prstGeom prst="rect">
                <a:avLst/>
              </a:prstGeom>
            </p:spPr>
          </p:pic>
          <p:grpSp>
            <p:nvGrpSpPr>
              <p:cNvPr id="47" name="Group 46">
                <a:extLst>
                  <a:ext uri="{FF2B5EF4-FFF2-40B4-BE49-F238E27FC236}">
                    <a16:creationId xmlns:a16="http://schemas.microsoft.com/office/drawing/2014/main" id="{397344F3-EECD-4A20-B92D-018A678E49D6}"/>
                  </a:ext>
                </a:extLst>
              </p:cNvPr>
              <p:cNvGrpSpPr/>
              <p:nvPr/>
            </p:nvGrpSpPr>
            <p:grpSpPr>
              <a:xfrm>
                <a:off x="9981394" y="2088153"/>
                <a:ext cx="1266125" cy="1192955"/>
                <a:chOff x="9978881" y="2069863"/>
                <a:chExt cx="1291513" cy="1216876"/>
              </a:xfrm>
            </p:grpSpPr>
            <p:sp>
              <p:nvSpPr>
                <p:cNvPr id="58" name="TextBox 57">
                  <a:extLst>
                    <a:ext uri="{FF2B5EF4-FFF2-40B4-BE49-F238E27FC236}">
                      <a16:creationId xmlns:a16="http://schemas.microsoft.com/office/drawing/2014/main" id="{59972DB0-D3D3-45BD-A2F3-A7DEF145CF13}"/>
                    </a:ext>
                  </a:extLst>
                </p:cNvPr>
                <p:cNvSpPr txBox="1"/>
                <p:nvPr/>
              </p:nvSpPr>
              <p:spPr>
                <a:xfrm>
                  <a:off x="9978881" y="2663451"/>
                  <a:ext cx="1291513" cy="623288"/>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a:t>
                  </a:r>
                </a:p>
              </p:txBody>
            </p:sp>
            <p:pic>
              <p:nvPicPr>
                <p:cNvPr id="59" name="Picture 58">
                  <a:extLst>
                    <a:ext uri="{FF2B5EF4-FFF2-40B4-BE49-F238E27FC236}">
                      <a16:creationId xmlns:a16="http://schemas.microsoft.com/office/drawing/2014/main" id="{1E3BBFE4-83CD-4295-A512-6ACC4680E7E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336608" y="2069863"/>
                  <a:ext cx="528971" cy="661998"/>
                </a:xfrm>
                <a:prstGeom prst="rect">
                  <a:avLst/>
                </a:prstGeom>
              </p:spPr>
            </p:pic>
          </p:grpSp>
          <p:grpSp>
            <p:nvGrpSpPr>
              <p:cNvPr id="48" name="Group 47">
                <a:extLst>
                  <a:ext uri="{FF2B5EF4-FFF2-40B4-BE49-F238E27FC236}">
                    <a16:creationId xmlns:a16="http://schemas.microsoft.com/office/drawing/2014/main" id="{660D45ED-B3A8-4585-97CD-3FC449D5859A}"/>
                  </a:ext>
                </a:extLst>
              </p:cNvPr>
              <p:cNvGrpSpPr/>
              <p:nvPr/>
            </p:nvGrpSpPr>
            <p:grpSpPr>
              <a:xfrm>
                <a:off x="9687120" y="3157725"/>
                <a:ext cx="1854672" cy="1254975"/>
                <a:chOff x="9680357" y="3307956"/>
                <a:chExt cx="1891862" cy="1280140"/>
              </a:xfrm>
            </p:grpSpPr>
            <p:sp>
              <p:nvSpPr>
                <p:cNvPr id="49" name="TextBox 48">
                  <a:extLst>
                    <a:ext uri="{FF2B5EF4-FFF2-40B4-BE49-F238E27FC236}">
                      <a16:creationId xmlns:a16="http://schemas.microsoft.com/office/drawing/2014/main" id="{3EE777E9-9416-4AF3-8CE6-F9CBE1EDC735}"/>
                    </a:ext>
                  </a:extLst>
                </p:cNvPr>
                <p:cNvSpPr txBox="1"/>
                <p:nvPr/>
              </p:nvSpPr>
              <p:spPr>
                <a:xfrm>
                  <a:off x="9680357" y="3964808"/>
                  <a:ext cx="1891862" cy="623288"/>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 FOR MAC</a:t>
                  </a:r>
                </a:p>
              </p:txBody>
            </p:sp>
            <p:pic>
              <p:nvPicPr>
                <p:cNvPr id="57" name="Picture 56">
                  <a:extLst>
                    <a:ext uri="{FF2B5EF4-FFF2-40B4-BE49-F238E27FC236}">
                      <a16:creationId xmlns:a16="http://schemas.microsoft.com/office/drawing/2014/main" id="{6C4C5653-BA79-49BB-AF34-9D60CE69020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286" b="90000" l="22467" r="78394"/>
                          </a14:imgEffect>
                        </a14:imgLayer>
                      </a14:imgProps>
                    </a:ext>
                  </a:extLst>
                </a:blip>
                <a:stretch>
                  <a:fillRect/>
                </a:stretch>
              </p:blipFill>
              <p:spPr>
                <a:xfrm>
                  <a:off x="10089429" y="3307956"/>
                  <a:ext cx="1035246" cy="754724"/>
                </a:xfrm>
                <a:prstGeom prst="rect">
                  <a:avLst/>
                </a:prstGeom>
              </p:spPr>
            </p:pic>
          </p:gr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7">
              <a:alphaModFix/>
            </a:blip>
            <a:stretch>
              <a:fillRect/>
            </a:stretch>
          </p:blipFill>
          <p:spPr>
            <a:xfrm>
              <a:off x="9602980" y="4275303"/>
              <a:ext cx="634451" cy="554098"/>
            </a:xfrm>
            <a:prstGeom prst="rect">
              <a:avLst/>
            </a:prstGeom>
            <a:noFill/>
            <a:ln>
              <a:noFill/>
            </a:ln>
          </p:spPr>
        </p:pic>
      </p:grpSp>
      <p:grpSp>
        <p:nvGrpSpPr>
          <p:cNvPr id="7" name="Group 6">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6497" y="1756122"/>
              <a:ext cx="779562" cy="849589"/>
            </a:xfrm>
            <a:prstGeom prst="rect">
              <a:avLst/>
            </a:prstGeom>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50411" y="1683300"/>
            <a:ext cx="1265008" cy="2075960"/>
            <a:chOff x="5309860" y="1899137"/>
            <a:chExt cx="1684127" cy="2597403"/>
          </a:xfrm>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p:spPr>
        </p:pic>
        <p:sp>
          <p:nvSpPr>
            <p:cNvPr id="72" name="TextBox 71">
              <a:extLst>
                <a:ext uri="{FF2B5EF4-FFF2-40B4-BE49-F238E27FC236}">
                  <a16:creationId xmlns:a16="http://schemas.microsoft.com/office/drawing/2014/main" id="{9BD40E6E-DBF8-4A45-8364-33C179C73747}"/>
                </a:ext>
              </a:extLst>
            </p:cNvPr>
            <p:cNvSpPr txBox="1"/>
            <p:nvPr/>
          </p:nvSpPr>
          <p:spPr>
            <a:xfrm>
              <a:off x="5309860"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494544" y="1683299"/>
            <a:ext cx="1271482" cy="2075960"/>
            <a:chOff x="6965136" y="1899137"/>
            <a:chExt cx="1692746" cy="2597403"/>
          </a:xfrm>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p:spPr>
        </p:pic>
        <p:sp>
          <p:nvSpPr>
            <p:cNvPr id="76" name="TextBox 75">
              <a:extLst>
                <a:ext uri="{FF2B5EF4-FFF2-40B4-BE49-F238E27FC236}">
                  <a16:creationId xmlns:a16="http://schemas.microsoft.com/office/drawing/2014/main" id="{F04F433F-874A-4816-8A9D-DC8E6FF0041A}"/>
                </a:ext>
              </a:extLst>
            </p:cNvPr>
            <p:cNvSpPr txBox="1"/>
            <p:nvPr/>
          </p:nvSpPr>
          <p:spPr>
            <a:xfrm>
              <a:off x="6965136"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7976477" y="1683299"/>
            <a:ext cx="1284431" cy="2075960"/>
            <a:chOff x="10275688" y="1899137"/>
            <a:chExt cx="1709986" cy="2597403"/>
          </a:xfrm>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p:spPr>
        </p:pic>
        <p:sp>
          <p:nvSpPr>
            <p:cNvPr id="84" name="TextBox 83">
              <a:extLst>
                <a:ext uri="{FF2B5EF4-FFF2-40B4-BE49-F238E27FC236}">
                  <a16:creationId xmlns:a16="http://schemas.microsoft.com/office/drawing/2014/main" id="{2D4ACADA-BCA3-42F7-9644-31D2ACA5B3BB}"/>
                </a:ext>
              </a:extLst>
            </p:cNvPr>
            <p:cNvSpPr txBox="1"/>
            <p:nvPr/>
          </p:nvSpPr>
          <p:spPr>
            <a:xfrm>
              <a:off x="1027568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AI</a:t>
              </a:r>
            </a:p>
          </p:txBody>
        </p:sp>
      </p:grpSp>
    </p:spTree>
    <p:extLst>
      <p:ext uri="{BB962C8B-B14F-4D97-AF65-F5344CB8AC3E}">
        <p14:creationId xmlns:p14="http://schemas.microsoft.com/office/powerpoint/2010/main" val="3157205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250"/>
                                        <p:tgtEl>
                                          <p:spTgt spid="69"/>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50"/>
                                        <p:tgtEl>
                                          <p:spTgt spid="7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250"/>
                                        <p:tgtEl>
                                          <p:spTgt spid="77"/>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56" name="Title 1"/>
          <p:cNvSpPr txBox="1">
            <a:spLocks/>
          </p:cNvSpPr>
          <p:nvPr/>
        </p:nvSpPr>
        <p:spPr>
          <a:xfrm>
            <a:off x="456103" y="-97972"/>
            <a:ext cx="1127979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r>
              <a:rPr lang="en-US" sz="4400" dirty="0">
                <a:gradFill>
                  <a:gsLst>
                    <a:gs pos="0">
                      <a:srgbClr val="FFFFFF"/>
                    </a:gs>
                    <a:gs pos="100000">
                      <a:srgbClr val="FFFFFF"/>
                    </a:gs>
                  </a:gsLst>
                  <a:lin ang="5400000" scaled="1"/>
                </a:gradFill>
                <a:latin typeface="Segoe UI Light"/>
              </a:rPr>
              <a:t>You can write code with many .NET languages</a:t>
            </a:r>
            <a:endParaRPr kumimoji="0" lang="en-US" sz="4400" b="0" i="0" u="none" strike="noStrike" kern="1200" cap="none" spc="-100" normalizeH="0" baseline="0" noProof="0" dirty="0">
              <a:ln w="3175">
                <a:noFill/>
              </a:ln>
              <a:gradFill>
                <a:gsLst>
                  <a:gs pos="0">
                    <a:srgbClr val="FFFFFF"/>
                  </a:gs>
                  <a:gs pos="100000">
                    <a:srgbClr val="FFFFFF"/>
                  </a:gs>
                </a:gsLst>
                <a:lin ang="5400000" scaled="1"/>
              </a:gradFill>
              <a:effectLst/>
              <a:uLnTx/>
              <a:uFillTx/>
              <a:latin typeface="Segoe UI Light"/>
              <a:ea typeface="+mn-ea"/>
              <a:cs typeface="Segoe UI" pitchFamily="34" charset="0"/>
            </a:endParaRPr>
          </a:p>
        </p:txBody>
      </p:sp>
      <p:grpSp>
        <p:nvGrpSpPr>
          <p:cNvPr id="18" name="Group 17">
            <a:extLst>
              <a:ext uri="{FF2B5EF4-FFF2-40B4-BE49-F238E27FC236}">
                <a16:creationId xmlns:a16="http://schemas.microsoft.com/office/drawing/2014/main" id="{90166FE6-E5D6-4791-977A-DEC2DF737C3A}"/>
              </a:ext>
            </a:extLst>
          </p:cNvPr>
          <p:cNvGrpSpPr/>
          <p:nvPr/>
        </p:nvGrpSpPr>
        <p:grpSpPr>
          <a:xfrm>
            <a:off x="369403" y="1194045"/>
            <a:ext cx="11541160" cy="1865764"/>
            <a:chOff x="369403" y="1194045"/>
            <a:chExt cx="11541160" cy="1865764"/>
          </a:xfrm>
        </p:grpSpPr>
        <p:grpSp>
          <p:nvGrpSpPr>
            <p:cNvPr id="3" name="Group 2">
              <a:extLst>
                <a:ext uri="{FF2B5EF4-FFF2-40B4-BE49-F238E27FC236}">
                  <a16:creationId xmlns:a16="http://schemas.microsoft.com/office/drawing/2014/main" id="{6147E043-1652-47E7-B6FC-6A181D27C99E}"/>
                </a:ext>
              </a:extLst>
            </p:cNvPr>
            <p:cNvGrpSpPr/>
            <p:nvPr/>
          </p:nvGrpSpPr>
          <p:grpSpPr>
            <a:xfrm>
              <a:off x="369403" y="1299531"/>
              <a:ext cx="11114036" cy="1618905"/>
              <a:chOff x="369403" y="1299531"/>
              <a:chExt cx="11114036" cy="1618905"/>
            </a:xfrm>
          </p:grpSpPr>
          <p:grpSp>
            <p:nvGrpSpPr>
              <p:cNvPr id="7" name="Group 6">
                <a:extLst>
                  <a:ext uri="{FF2B5EF4-FFF2-40B4-BE49-F238E27FC236}">
                    <a16:creationId xmlns:a16="http://schemas.microsoft.com/office/drawing/2014/main" id="{876A648A-0542-4B03-8727-E8D06756CBE4}"/>
                  </a:ext>
                </a:extLst>
              </p:cNvPr>
              <p:cNvGrpSpPr/>
              <p:nvPr/>
            </p:nvGrpSpPr>
            <p:grpSpPr>
              <a:xfrm>
                <a:off x="369403" y="1382656"/>
                <a:ext cx="11114036" cy="1463084"/>
                <a:chOff x="369403" y="1382656"/>
                <a:chExt cx="5634034" cy="1463084"/>
              </a:xfrm>
            </p:grpSpPr>
            <p:sp>
              <p:nvSpPr>
                <p:cNvPr id="37" name="Rectangle 36">
                  <a:extLst>
                    <a:ext uri="{FF2B5EF4-FFF2-40B4-BE49-F238E27FC236}">
                      <a16:creationId xmlns:a16="http://schemas.microsoft.com/office/drawing/2014/main" id="{6ACBAA18-68B3-4098-917C-995DA3E9126B}"/>
                    </a:ext>
                  </a:extLst>
                </p:cNvPr>
                <p:cNvSpPr/>
                <p:nvPr/>
              </p:nvSpPr>
              <p:spPr bwMode="auto">
                <a:xfrm>
                  <a:off x="369403" y="1382656"/>
                  <a:ext cx="1400513" cy="1463084"/>
                </a:xfrm>
                <a:prstGeom prst="rect">
                  <a:avLst/>
                </a:prstGeom>
                <a:solidFill>
                  <a:srgbClr val="D83B01"/>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 (c-sharp)</a:t>
                  </a:r>
                </a:p>
              </p:txBody>
            </p:sp>
            <p:sp>
              <p:nvSpPr>
                <p:cNvPr id="24" name="Rectangle 23">
                  <a:extLst>
                    <a:ext uri="{FF2B5EF4-FFF2-40B4-BE49-F238E27FC236}">
                      <a16:creationId xmlns:a16="http://schemas.microsoft.com/office/drawing/2014/main" id="{A9957D5C-6FD9-4B1D-9AD0-1C744988978E}"/>
                    </a:ext>
                  </a:extLst>
                </p:cNvPr>
                <p:cNvSpPr/>
                <p:nvPr/>
              </p:nvSpPr>
              <p:spPr bwMode="auto">
                <a:xfrm>
                  <a:off x="1769916" y="1382656"/>
                  <a:ext cx="4233521" cy="1463084"/>
                </a:xfrm>
                <a:prstGeom prst="rect">
                  <a:avLst/>
                </a:prstGeom>
                <a:solidFill>
                  <a:srgbClr val="D83B01">
                    <a:alpha val="75000"/>
                  </a:srgbClr>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grpSp>
          <p:sp>
            <p:nvSpPr>
              <p:cNvPr id="2" name="TextBox 1">
                <a:extLst>
                  <a:ext uri="{FF2B5EF4-FFF2-40B4-BE49-F238E27FC236}">
                    <a16:creationId xmlns:a16="http://schemas.microsoft.com/office/drawing/2014/main" id="{922EA76C-97C2-4E9F-8936-88D8F42F307F}"/>
                  </a:ext>
                </a:extLst>
              </p:cNvPr>
              <p:cNvSpPr txBox="1"/>
              <p:nvPr/>
            </p:nvSpPr>
            <p:spPr>
              <a:xfrm>
                <a:off x="3132140" y="1299531"/>
                <a:ext cx="5927719" cy="161890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solidFill>
                      <a:schemeClr val="bg1"/>
                    </a:solidFill>
                  </a:rPr>
                  <a:t>C# is a simple, modern, object-oriented, and type-safe programming language</a:t>
                </a:r>
              </a:p>
              <a:p>
                <a:pPr marL="342900" indent="-342900">
                  <a:lnSpc>
                    <a:spcPct val="90000"/>
                  </a:lnSpc>
                  <a:spcAft>
                    <a:spcPts val="600"/>
                  </a:spcAft>
                  <a:buFont typeface="Arial" panose="020B0604020202020204" pitchFamily="34" charset="0"/>
                  <a:buChar char="•"/>
                </a:pPr>
                <a:r>
                  <a:rPr lang="en-US" dirty="0">
                    <a:solidFill>
                      <a:schemeClr val="bg1"/>
                    </a:solidFill>
                  </a:rPr>
                  <a:t>Its roots in the C family of languages makes C# immediately familiar to C, C++, Java, and JavaScript programmers</a:t>
                </a:r>
                <a:endParaRPr lang="en-US" sz="2400" dirty="0">
                  <a:solidFill>
                    <a:schemeClr val="bg1"/>
                  </a:solidFill>
                </a:endParaRPr>
              </a:p>
            </p:txBody>
          </p:sp>
        </p:grpSp>
        <p:pic>
          <p:nvPicPr>
            <p:cNvPr id="16" name="Picture 15">
              <a:extLst>
                <a:ext uri="{FF2B5EF4-FFF2-40B4-BE49-F238E27FC236}">
                  <a16:creationId xmlns:a16="http://schemas.microsoft.com/office/drawing/2014/main" id="{9916D177-918F-43C3-A6CE-6209E570176D}"/>
                </a:ext>
              </a:extLst>
            </p:cNvPr>
            <p:cNvPicPr>
              <a:picLocks noChangeAspect="1"/>
            </p:cNvPicPr>
            <p:nvPr/>
          </p:nvPicPr>
          <p:blipFill>
            <a:blip r:embed="rId3"/>
            <a:stretch>
              <a:fillRect/>
            </a:stretch>
          </p:blipFill>
          <p:spPr>
            <a:xfrm>
              <a:off x="9030797" y="1194045"/>
              <a:ext cx="2879766" cy="1865764"/>
            </a:xfrm>
            <a:prstGeom prst="rect">
              <a:avLst/>
            </a:prstGeom>
          </p:spPr>
        </p:pic>
      </p:grpSp>
      <p:grpSp>
        <p:nvGrpSpPr>
          <p:cNvPr id="19" name="Group 18">
            <a:extLst>
              <a:ext uri="{FF2B5EF4-FFF2-40B4-BE49-F238E27FC236}">
                <a16:creationId xmlns:a16="http://schemas.microsoft.com/office/drawing/2014/main" id="{5067B48D-6C52-4377-B202-04167F665A29}"/>
              </a:ext>
            </a:extLst>
          </p:cNvPr>
          <p:cNvGrpSpPr/>
          <p:nvPr/>
        </p:nvGrpSpPr>
        <p:grpSpPr>
          <a:xfrm>
            <a:off x="369403" y="3197619"/>
            <a:ext cx="11641133" cy="1813754"/>
            <a:chOff x="369403" y="3197619"/>
            <a:chExt cx="11641133" cy="1813754"/>
          </a:xfrm>
        </p:grpSpPr>
        <p:grpSp>
          <p:nvGrpSpPr>
            <p:cNvPr id="17" name="Group 16">
              <a:extLst>
                <a:ext uri="{FF2B5EF4-FFF2-40B4-BE49-F238E27FC236}">
                  <a16:creationId xmlns:a16="http://schemas.microsoft.com/office/drawing/2014/main" id="{2D0D66B8-A622-4C78-A412-C6C1E7F8B84E}"/>
                </a:ext>
              </a:extLst>
            </p:cNvPr>
            <p:cNvGrpSpPr/>
            <p:nvPr/>
          </p:nvGrpSpPr>
          <p:grpSpPr>
            <a:xfrm>
              <a:off x="369403" y="3330305"/>
              <a:ext cx="11114036" cy="1469745"/>
              <a:chOff x="369403" y="3330305"/>
              <a:chExt cx="11114036" cy="1469745"/>
            </a:xfrm>
          </p:grpSpPr>
          <p:grpSp>
            <p:nvGrpSpPr>
              <p:cNvPr id="8" name="Group 7">
                <a:extLst>
                  <a:ext uri="{FF2B5EF4-FFF2-40B4-BE49-F238E27FC236}">
                    <a16:creationId xmlns:a16="http://schemas.microsoft.com/office/drawing/2014/main" id="{48E623C9-E5A6-4882-B9D7-AFD6B438B59A}"/>
                  </a:ext>
                </a:extLst>
              </p:cNvPr>
              <p:cNvGrpSpPr/>
              <p:nvPr/>
            </p:nvGrpSpPr>
            <p:grpSpPr>
              <a:xfrm>
                <a:off x="369403" y="3336966"/>
                <a:ext cx="11114036" cy="1463084"/>
                <a:chOff x="369403" y="3336966"/>
                <a:chExt cx="5634034" cy="1463084"/>
              </a:xfrm>
            </p:grpSpPr>
            <p:sp>
              <p:nvSpPr>
                <p:cNvPr id="39" name="Rectangle 38">
                  <a:extLst>
                    <a:ext uri="{FF2B5EF4-FFF2-40B4-BE49-F238E27FC236}">
                      <a16:creationId xmlns:a16="http://schemas.microsoft.com/office/drawing/2014/main" id="{772126AD-6EF5-4CC0-8F13-681AD1D3B7DE}"/>
                    </a:ext>
                  </a:extLst>
                </p:cNvPr>
                <p:cNvSpPr/>
                <p:nvPr/>
              </p:nvSpPr>
              <p:spPr bwMode="auto">
                <a:xfrm>
                  <a:off x="369403" y="3336966"/>
                  <a:ext cx="1400513" cy="1463084"/>
                </a:xfrm>
                <a:prstGeom prst="rect">
                  <a:avLst/>
                </a:prstGeom>
                <a:solidFill>
                  <a:srgbClr val="00B0F0"/>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 (f-sharp)</a:t>
                  </a:r>
                </a:p>
              </p:txBody>
            </p:sp>
            <p:sp>
              <p:nvSpPr>
                <p:cNvPr id="23" name="Rectangle 22">
                  <a:extLst>
                    <a:ext uri="{FF2B5EF4-FFF2-40B4-BE49-F238E27FC236}">
                      <a16:creationId xmlns:a16="http://schemas.microsoft.com/office/drawing/2014/main" id="{0AAA438B-C66F-4495-9285-36A554A92F23}"/>
                    </a:ext>
                  </a:extLst>
                </p:cNvPr>
                <p:cNvSpPr/>
                <p:nvPr/>
              </p:nvSpPr>
              <p:spPr bwMode="auto">
                <a:xfrm>
                  <a:off x="1769916" y="3336966"/>
                  <a:ext cx="4233521" cy="1463084"/>
                </a:xfrm>
                <a:prstGeom prst="rect">
                  <a:avLst/>
                </a:prstGeom>
                <a:solidFill>
                  <a:srgbClr val="00B0F0">
                    <a:alpha val="75000"/>
                  </a:srgbClr>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grpSp>
          <p:sp>
            <p:nvSpPr>
              <p:cNvPr id="30" name="TextBox 29">
                <a:extLst>
                  <a:ext uri="{FF2B5EF4-FFF2-40B4-BE49-F238E27FC236}">
                    <a16:creationId xmlns:a16="http://schemas.microsoft.com/office/drawing/2014/main" id="{83D34490-8657-443B-BB3F-9F9D127748A4}"/>
                  </a:ext>
                </a:extLst>
              </p:cNvPr>
              <p:cNvSpPr txBox="1"/>
              <p:nvPr/>
            </p:nvSpPr>
            <p:spPr>
              <a:xfrm>
                <a:off x="3132139" y="3330305"/>
                <a:ext cx="5927719" cy="13696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solidFill>
                      <a:schemeClr val="bg1"/>
                    </a:solidFill>
                  </a:rPr>
                  <a:t>F# is a cross-platform, open-source, functional programming language for .NET</a:t>
                </a:r>
              </a:p>
              <a:p>
                <a:pPr marL="342900" indent="-342900">
                  <a:lnSpc>
                    <a:spcPct val="90000"/>
                  </a:lnSpc>
                  <a:spcAft>
                    <a:spcPts val="600"/>
                  </a:spcAft>
                  <a:buFont typeface="Arial" panose="020B0604020202020204" pitchFamily="34" charset="0"/>
                  <a:buChar char="•"/>
                </a:pPr>
                <a:r>
                  <a:rPr lang="en-US" dirty="0">
                    <a:solidFill>
                      <a:schemeClr val="bg1"/>
                    </a:solidFill>
                  </a:rPr>
                  <a:t>It also includes object-oriented and imperative programming</a:t>
                </a:r>
                <a:endParaRPr lang="en-US" sz="2400" dirty="0">
                  <a:solidFill>
                    <a:schemeClr val="bg1"/>
                  </a:solidFill>
                </a:endParaRPr>
              </a:p>
            </p:txBody>
          </p:sp>
        </p:grpSp>
        <p:pic>
          <p:nvPicPr>
            <p:cNvPr id="14" name="Picture 13">
              <a:extLst>
                <a:ext uri="{FF2B5EF4-FFF2-40B4-BE49-F238E27FC236}">
                  <a16:creationId xmlns:a16="http://schemas.microsoft.com/office/drawing/2014/main" id="{34D213F8-2C9D-48CC-98A4-90A2976ECD17}"/>
                </a:ext>
              </a:extLst>
            </p:cNvPr>
            <p:cNvPicPr>
              <a:picLocks noChangeAspect="1"/>
            </p:cNvPicPr>
            <p:nvPr/>
          </p:nvPicPr>
          <p:blipFill>
            <a:blip r:embed="rId4"/>
            <a:stretch>
              <a:fillRect/>
            </a:stretch>
          </p:blipFill>
          <p:spPr>
            <a:xfrm>
              <a:off x="9030797" y="3197619"/>
              <a:ext cx="2979739" cy="1813754"/>
            </a:xfrm>
            <a:prstGeom prst="rect">
              <a:avLst/>
            </a:prstGeom>
          </p:spPr>
        </p:pic>
      </p:grpSp>
      <p:grpSp>
        <p:nvGrpSpPr>
          <p:cNvPr id="20" name="Group 19">
            <a:extLst>
              <a:ext uri="{FF2B5EF4-FFF2-40B4-BE49-F238E27FC236}">
                <a16:creationId xmlns:a16="http://schemas.microsoft.com/office/drawing/2014/main" id="{E6657114-B013-462C-9917-DA1722707031}"/>
              </a:ext>
            </a:extLst>
          </p:cNvPr>
          <p:cNvGrpSpPr/>
          <p:nvPr/>
        </p:nvGrpSpPr>
        <p:grpSpPr>
          <a:xfrm>
            <a:off x="369403" y="5150720"/>
            <a:ext cx="11424132" cy="1657643"/>
            <a:chOff x="369403" y="5150720"/>
            <a:chExt cx="11424132" cy="1657643"/>
          </a:xfrm>
        </p:grpSpPr>
        <p:grpSp>
          <p:nvGrpSpPr>
            <p:cNvPr id="9" name="Group 8">
              <a:extLst>
                <a:ext uri="{FF2B5EF4-FFF2-40B4-BE49-F238E27FC236}">
                  <a16:creationId xmlns:a16="http://schemas.microsoft.com/office/drawing/2014/main" id="{DEFCD52E-880B-4F98-B133-30178F2839E5}"/>
                </a:ext>
              </a:extLst>
            </p:cNvPr>
            <p:cNvGrpSpPr/>
            <p:nvPr/>
          </p:nvGrpSpPr>
          <p:grpSpPr>
            <a:xfrm>
              <a:off x="369403" y="5291276"/>
              <a:ext cx="11114036" cy="1463084"/>
              <a:chOff x="369403" y="5291276"/>
              <a:chExt cx="5634032" cy="1463084"/>
            </a:xfrm>
          </p:grpSpPr>
          <p:sp>
            <p:nvSpPr>
              <p:cNvPr id="40" name="Rectangle 39">
                <a:extLst>
                  <a:ext uri="{FF2B5EF4-FFF2-40B4-BE49-F238E27FC236}">
                    <a16:creationId xmlns:a16="http://schemas.microsoft.com/office/drawing/2014/main" id="{4DFF6D06-6882-42DD-848B-FD40B83AE8FB}"/>
                  </a:ext>
                </a:extLst>
              </p:cNvPr>
              <p:cNvSpPr/>
              <p:nvPr/>
            </p:nvSpPr>
            <p:spPr bwMode="auto">
              <a:xfrm>
                <a:off x="369403" y="5291276"/>
                <a:ext cx="1400513" cy="1463084"/>
              </a:xfrm>
              <a:prstGeom prst="rect">
                <a:avLst/>
              </a:prstGeom>
              <a:solidFill>
                <a:schemeClr val="accent3"/>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Visual Basic</a:t>
                </a:r>
              </a:p>
            </p:txBody>
          </p:sp>
          <p:sp>
            <p:nvSpPr>
              <p:cNvPr id="25" name="Rectangle 24">
                <a:extLst>
                  <a:ext uri="{FF2B5EF4-FFF2-40B4-BE49-F238E27FC236}">
                    <a16:creationId xmlns:a16="http://schemas.microsoft.com/office/drawing/2014/main" id="{526C1B01-5867-44AD-A44D-C812741F0641}"/>
                  </a:ext>
                </a:extLst>
              </p:cNvPr>
              <p:cNvSpPr/>
              <p:nvPr/>
            </p:nvSpPr>
            <p:spPr bwMode="auto">
              <a:xfrm>
                <a:off x="1769916" y="5291276"/>
                <a:ext cx="4233519" cy="1463084"/>
              </a:xfrm>
              <a:prstGeom prst="rect">
                <a:avLst/>
              </a:prstGeom>
              <a:solidFill>
                <a:schemeClr val="accent3">
                  <a:alpha val="75000"/>
                </a:schemeClr>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grpSp>
        <p:pic>
          <p:nvPicPr>
            <p:cNvPr id="15" name="Picture 14">
              <a:extLst>
                <a:ext uri="{FF2B5EF4-FFF2-40B4-BE49-F238E27FC236}">
                  <a16:creationId xmlns:a16="http://schemas.microsoft.com/office/drawing/2014/main" id="{11D9C180-352E-4BFF-995D-7A79C4972268}"/>
                </a:ext>
              </a:extLst>
            </p:cNvPr>
            <p:cNvPicPr>
              <a:picLocks noChangeAspect="1"/>
            </p:cNvPicPr>
            <p:nvPr/>
          </p:nvPicPr>
          <p:blipFill>
            <a:blip r:embed="rId5"/>
            <a:stretch>
              <a:fillRect/>
            </a:stretch>
          </p:blipFill>
          <p:spPr>
            <a:xfrm>
              <a:off x="9030797" y="5150720"/>
              <a:ext cx="2762738" cy="1657643"/>
            </a:xfrm>
            <a:prstGeom prst="rect">
              <a:avLst/>
            </a:prstGeom>
          </p:spPr>
        </p:pic>
        <p:sp>
          <p:nvSpPr>
            <p:cNvPr id="34" name="TextBox 33">
              <a:extLst>
                <a:ext uri="{FF2B5EF4-FFF2-40B4-BE49-F238E27FC236}">
                  <a16:creationId xmlns:a16="http://schemas.microsoft.com/office/drawing/2014/main" id="{41DFC737-8E24-4307-A8E1-05139BBD2DAF}"/>
                </a:ext>
              </a:extLst>
            </p:cNvPr>
            <p:cNvSpPr txBox="1"/>
            <p:nvPr/>
          </p:nvSpPr>
          <p:spPr>
            <a:xfrm>
              <a:off x="3153913" y="5291276"/>
              <a:ext cx="5927719" cy="10433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solidFill>
                    <a:schemeClr val="bg1"/>
                  </a:solidFill>
                </a:rPr>
                <a:t>Visual Basic is an approachable language with a simple syntax for building type-safe, object-oriented apps</a:t>
              </a:r>
              <a:endParaRPr lang="en-US" sz="2400" dirty="0">
                <a:solidFill>
                  <a:schemeClr val="bg1"/>
                </a:solidFill>
              </a:endParaRPr>
            </a:p>
          </p:txBody>
        </p:sp>
      </p:grpSp>
    </p:spTree>
    <p:extLst>
      <p:ext uri="{BB962C8B-B14F-4D97-AF65-F5344CB8AC3E}">
        <p14:creationId xmlns:p14="http://schemas.microsoft.com/office/powerpoint/2010/main" val="349376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3896037" y="5569527"/>
            <a:ext cx="4399925" cy="816506"/>
          </a:xfrm>
          <a:prstGeom prst="rect">
            <a:avLst/>
          </a:prstGeom>
        </p:spPr>
        <p:txBody>
          <a:bodyPr wrap="square">
            <a:spAutoFit/>
          </a:bodyPr>
          <a:lstStyle/>
          <a:p>
            <a:pPr marL="0" marR="0" lvl="0" indent="0" algn="ctr" defTabSz="913239"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effectLst/>
                <a:uLnTx/>
                <a:uFillTx/>
                <a:latin typeface="Calibri" panose="020F0502020204030204"/>
                <a:ea typeface="+mn-ea"/>
                <a:cs typeface="+mn-cs"/>
              </a:rPr>
              <a:t>#2 demanded primary technology</a:t>
            </a:r>
          </a:p>
          <a:p>
            <a:pPr marL="0" marR="0" lvl="0" indent="0" algn="ctr" defTabSz="913239"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effectLst/>
                <a:uLnTx/>
                <a:uFillTx/>
                <a:latin typeface="Calibri" panose="020F0502020204030204"/>
                <a:ea typeface="+mn-ea"/>
                <a:cs typeface="+mn-cs"/>
              </a:rPr>
              <a:t>(LinkedIn)</a:t>
            </a:r>
          </a:p>
        </p:txBody>
      </p:sp>
      <p:pic>
        <p:nvPicPr>
          <p:cNvPr id="2" name="Picture 1"/>
          <p:cNvPicPr>
            <a:picLocks noChangeAspect="1"/>
          </p:cNvPicPr>
          <p:nvPr/>
        </p:nvPicPr>
        <p:blipFill>
          <a:blip r:embed="rId3"/>
          <a:stretch>
            <a:fillRect/>
          </a:stretch>
        </p:blipFill>
        <p:spPr>
          <a:xfrm>
            <a:off x="1810027" y="1463876"/>
            <a:ext cx="8365436" cy="4105651"/>
          </a:xfrm>
          <a:prstGeom prst="rect">
            <a:avLst/>
          </a:prstGeom>
        </p:spPr>
      </p:pic>
      <p:sp>
        <p:nvSpPr>
          <p:cNvPr id="5" name="Title 4">
            <a:extLst>
              <a:ext uri="{FF2B5EF4-FFF2-40B4-BE49-F238E27FC236}">
                <a16:creationId xmlns:a16="http://schemas.microsoft.com/office/drawing/2014/main" id="{13E0BA98-5B42-47E9-B46F-F58C34FA29A7}"/>
              </a:ext>
            </a:extLst>
          </p:cNvPr>
          <p:cNvSpPr>
            <a:spLocks noGrp="1"/>
          </p:cNvSpPr>
          <p:nvPr>
            <p:ph type="title"/>
          </p:nvPr>
        </p:nvSpPr>
        <p:spPr/>
        <p:txBody>
          <a:bodyPr/>
          <a:lstStyle/>
          <a:p>
            <a:r>
              <a:rPr lang="en-US" dirty="0">
                <a:solidFill>
                  <a:schemeClr val="tx1"/>
                </a:solidFill>
                <a:latin typeface="Segoe UI Light" panose="020B0502040204020203" pitchFamily="34" charset="0"/>
                <a:cs typeface="Segoe UI Light" panose="020B0502040204020203" pitchFamily="34" charset="0"/>
              </a:rPr>
              <a:t>.NET is a sought after job skill</a:t>
            </a:r>
          </a:p>
        </p:txBody>
      </p:sp>
    </p:spTree>
    <p:extLst>
      <p:ext uri="{BB962C8B-B14F-4D97-AF65-F5344CB8AC3E}">
        <p14:creationId xmlns:p14="http://schemas.microsoft.com/office/powerpoint/2010/main" val="311901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14B7BD-6CB1-449A-9C0D-16673E558F15}"/>
              </a:ext>
            </a:extLst>
          </p:cNvPr>
          <p:cNvSpPr/>
          <p:nvPr/>
        </p:nvSpPr>
        <p:spPr bwMode="auto">
          <a:xfrm>
            <a:off x="0" y="4837292"/>
            <a:ext cx="12191999" cy="202070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.NET is Fast. Really Fast!</a:t>
            </a:r>
          </a:p>
        </p:txBody>
      </p:sp>
      <p:sp>
        <p:nvSpPr>
          <p:cNvPr id="4" name="Rectangle 3">
            <a:extLst>
              <a:ext uri="{FF2B5EF4-FFF2-40B4-BE49-F238E27FC236}">
                <a16:creationId xmlns:a16="http://schemas.microsoft.com/office/drawing/2014/main" id="{DCC2DE77-0AB9-47B6-8DBF-7920B8615937}"/>
              </a:ext>
            </a:extLst>
          </p:cNvPr>
          <p:cNvSpPr/>
          <p:nvPr/>
        </p:nvSpPr>
        <p:spPr>
          <a:xfrm>
            <a:off x="1085285" y="5025882"/>
            <a:ext cx="10021427" cy="1643527"/>
          </a:xfrm>
          <a:prstGeom prst="rect">
            <a:avLst/>
          </a:prstGeom>
        </p:spPr>
        <p:txBody>
          <a:bodyPr wrap="square">
            <a:spAutoFit/>
          </a:bodyPr>
          <a:lstStyle/>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a:ea typeface="+mn-ea"/>
                <a:cs typeface="+mn-cs"/>
              </a:rPr>
              <a:t>“Using the same-size server, we were able to go from 1,000 requests per second per node with Node.js to 20,000 requests per second with .NET Core.“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Raygun</a:t>
            </a: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hlinkClick r:id="rId3"/>
              </a:rPr>
              <a:t>https://www.microsoft.com/net/customers</a:t>
            </a:r>
            <a:r>
              <a:rPr kumimoji="0" lang="en-US" sz="2000"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rPr>
              <a:t>  </a:t>
            </a:r>
          </a:p>
        </p:txBody>
      </p:sp>
      <p:pic>
        <p:nvPicPr>
          <p:cNvPr id="8" name="Graphic 7">
            <a:extLst>
              <a:ext uri="{FF2B5EF4-FFF2-40B4-BE49-F238E27FC236}">
                <a16:creationId xmlns:a16="http://schemas.microsoft.com/office/drawing/2014/main" id="{1EC130E2-FB4D-4109-B2C5-4BFA510C4F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0750" y="1091270"/>
            <a:ext cx="7107936" cy="3352800"/>
          </a:xfrm>
          <a:prstGeom prst="rect">
            <a:avLst/>
          </a:prstGeom>
        </p:spPr>
      </p:pic>
      <p:sp>
        <p:nvSpPr>
          <p:cNvPr id="6" name="Rectangle 5">
            <a:extLst>
              <a:ext uri="{FF2B5EF4-FFF2-40B4-BE49-F238E27FC236}">
                <a16:creationId xmlns:a16="http://schemas.microsoft.com/office/drawing/2014/main" id="{942E461A-95EE-49AD-B16C-AE7C4BE39B49}"/>
              </a:ext>
            </a:extLst>
          </p:cNvPr>
          <p:cNvSpPr/>
          <p:nvPr/>
        </p:nvSpPr>
        <p:spPr>
          <a:xfrm>
            <a:off x="0" y="4346163"/>
            <a:ext cx="12192000" cy="276999"/>
          </a:xfrm>
          <a:prstGeom prst="rect">
            <a:avLst/>
          </a:prstGeom>
        </p:spPr>
        <p:txBody>
          <a:bodyPr wrap="square">
            <a:spAutoFit/>
          </a:bodyPr>
          <a:lstStyle/>
          <a:p>
            <a:pPr algn="ctr"/>
            <a:r>
              <a:rPr lang="en-US" sz="1200" dirty="0">
                <a:solidFill>
                  <a:srgbClr val="999999"/>
                </a:solidFill>
              </a:rPr>
              <a:t>Data sourced from official tests available at </a:t>
            </a:r>
            <a:r>
              <a:rPr lang="en-US" sz="1200" u="sng" dirty="0" err="1">
                <a:solidFill>
                  <a:srgbClr val="512BD4"/>
                </a:solidFill>
                <a:hlinkClick r:id="rId6"/>
              </a:rPr>
              <a:t>TechEmpower</a:t>
            </a:r>
            <a:r>
              <a:rPr lang="en-US" sz="1200" u="sng" dirty="0">
                <a:solidFill>
                  <a:srgbClr val="512BD4"/>
                </a:solidFill>
                <a:hlinkClick r:id="rId6"/>
              </a:rPr>
              <a:t> Round 14</a:t>
            </a:r>
            <a:r>
              <a:rPr lang="en-US" sz="1200" dirty="0">
                <a:solidFill>
                  <a:srgbClr val="999999"/>
                </a:solidFill>
              </a:rPr>
              <a:t>.</a:t>
            </a:r>
            <a:endParaRPr lang="en-US" sz="1200" dirty="0"/>
          </a:p>
        </p:txBody>
      </p:sp>
    </p:spTree>
    <p:extLst>
      <p:ext uri="{BB962C8B-B14F-4D97-AF65-F5344CB8AC3E}">
        <p14:creationId xmlns:p14="http://schemas.microsoft.com/office/powerpoint/2010/main" val="11745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7F4E-0E95-4154-9147-9F5F1A20F9BE}"/>
              </a:ext>
            </a:extLst>
          </p:cNvPr>
          <p:cNvSpPr>
            <a:spLocks noGrp="1"/>
          </p:cNvSpPr>
          <p:nvPr>
            <p:ph type="title"/>
          </p:nvPr>
        </p:nvSpPr>
        <p:spPr/>
        <p:txBody>
          <a:bodyPr/>
          <a:lstStyle/>
          <a:p>
            <a:r>
              <a:rPr lang="en-US" sz="4000" b="1" dirty="0"/>
              <a:t>.NET is the platform of choice for the top 100K websites</a:t>
            </a:r>
          </a:p>
        </p:txBody>
      </p:sp>
      <p:sp>
        <p:nvSpPr>
          <p:cNvPr id="3" name="Text Placeholder 2">
            <a:extLst>
              <a:ext uri="{FF2B5EF4-FFF2-40B4-BE49-F238E27FC236}">
                <a16:creationId xmlns:a16="http://schemas.microsoft.com/office/drawing/2014/main" id="{FE73A3E1-61CF-4C31-9AD1-47B8E7B459C8}"/>
              </a:ext>
            </a:extLst>
          </p:cNvPr>
          <p:cNvSpPr>
            <a:spLocks noGrp="1"/>
          </p:cNvSpPr>
          <p:nvPr>
            <p:ph type="body" sz="quarter" idx="10"/>
          </p:nvPr>
        </p:nvSpPr>
        <p:spPr>
          <a:xfrm>
            <a:off x="269240" y="1670756"/>
            <a:ext cx="5488093" cy="4321183"/>
          </a:xfrm>
        </p:spPr>
        <p:txBody>
          <a:bodyPr/>
          <a:lstStyle/>
          <a:p>
            <a:r>
              <a:rPr lang="en-US" sz="2800" dirty="0"/>
              <a:t>More websites have been developed with ASP.NET than Ruby, Java, Python, Node.js, and Go combined.</a:t>
            </a:r>
          </a:p>
          <a:p>
            <a:endParaRPr lang="en-US" sz="2800" dirty="0"/>
          </a:p>
          <a:p>
            <a:r>
              <a:rPr lang="en-US" sz="2800" dirty="0"/>
              <a:t>Companies like </a:t>
            </a:r>
            <a:r>
              <a:rPr lang="en-US" sz="2800" u="sng" dirty="0" err="1">
                <a:hlinkClick r:id="rId3"/>
              </a:rPr>
              <a:t>Raygun</a:t>
            </a:r>
            <a:r>
              <a:rPr lang="en-US" sz="2800" dirty="0"/>
              <a:t>, </a:t>
            </a:r>
            <a:r>
              <a:rPr lang="en-US" sz="2800" u="sng" dirty="0">
                <a:hlinkClick r:id="rId4"/>
              </a:rPr>
              <a:t>GoDaddy</a:t>
            </a:r>
            <a:r>
              <a:rPr lang="en-US" sz="2800" dirty="0"/>
              <a:t>, and </a:t>
            </a:r>
            <a:r>
              <a:rPr lang="en-US" sz="2800" u="sng" dirty="0">
                <a:hlinkClick r:id="rId5"/>
              </a:rPr>
              <a:t>Tencent</a:t>
            </a:r>
            <a:r>
              <a:rPr lang="en-US" sz="2800" dirty="0"/>
              <a:t> choose .NET for better performance, increased flexibility, and higher compatibility.</a:t>
            </a:r>
          </a:p>
          <a:p>
            <a:endParaRPr lang="en-US" sz="2800" dirty="0"/>
          </a:p>
        </p:txBody>
      </p:sp>
      <p:pic>
        <p:nvPicPr>
          <p:cNvPr id="4" name="Graphic 3">
            <a:extLst>
              <a:ext uri="{FF2B5EF4-FFF2-40B4-BE49-F238E27FC236}">
                <a16:creationId xmlns:a16="http://schemas.microsoft.com/office/drawing/2014/main" id="{C43F7442-BE5B-451D-8F87-EB5FD62F4E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0918" y="1670756"/>
            <a:ext cx="6701082" cy="3160888"/>
          </a:xfrm>
          <a:prstGeom prst="rect">
            <a:avLst/>
          </a:prstGeom>
        </p:spPr>
      </p:pic>
      <p:sp>
        <p:nvSpPr>
          <p:cNvPr id="5" name="Rectangle 4">
            <a:extLst>
              <a:ext uri="{FF2B5EF4-FFF2-40B4-BE49-F238E27FC236}">
                <a16:creationId xmlns:a16="http://schemas.microsoft.com/office/drawing/2014/main" id="{796AA1FA-1AFB-45F1-B641-69695FB42A0E}"/>
              </a:ext>
            </a:extLst>
          </p:cNvPr>
          <p:cNvSpPr/>
          <p:nvPr/>
        </p:nvSpPr>
        <p:spPr>
          <a:xfrm>
            <a:off x="7776039" y="4693144"/>
            <a:ext cx="2130840" cy="276999"/>
          </a:xfrm>
          <a:prstGeom prst="rect">
            <a:avLst/>
          </a:prstGeom>
        </p:spPr>
        <p:txBody>
          <a:bodyPr wrap="none">
            <a:spAutoFit/>
          </a:bodyPr>
          <a:lstStyle/>
          <a:p>
            <a:r>
              <a:rPr lang="en-US" sz="1200" dirty="0">
                <a:solidFill>
                  <a:srgbClr val="999999"/>
                </a:solidFill>
                <a:latin typeface="+mj-lt"/>
              </a:rPr>
              <a:t>Data sourced from </a:t>
            </a:r>
            <a:r>
              <a:rPr lang="en-US" sz="1200" u="sng" dirty="0" err="1">
                <a:solidFill>
                  <a:srgbClr val="512BD4"/>
                </a:solidFill>
                <a:latin typeface="+mj-lt"/>
                <a:hlinkClick r:id="rId8"/>
              </a:rPr>
              <a:t>SimilarTech</a:t>
            </a:r>
            <a:endParaRPr lang="en-US" sz="1200" dirty="0">
              <a:latin typeface="+mj-lt"/>
            </a:endParaRPr>
          </a:p>
        </p:txBody>
      </p:sp>
    </p:spTree>
    <p:extLst>
      <p:ext uri="{BB962C8B-B14F-4D97-AF65-F5344CB8AC3E}">
        <p14:creationId xmlns:p14="http://schemas.microsoft.com/office/powerpoint/2010/main" val="415982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E520B1-25ED-43A8-8396-D7E0B1D5E1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95" y="0"/>
            <a:ext cx="13224095" cy="6858000"/>
          </a:xfrm>
          <a:prstGeom prst="rect">
            <a:avLst/>
          </a:prstGeom>
        </p:spPr>
      </p:pic>
      <p:sp>
        <p:nvSpPr>
          <p:cNvPr id="2" name="TextBox 1">
            <a:extLst>
              <a:ext uri="{FF2B5EF4-FFF2-40B4-BE49-F238E27FC236}">
                <a16:creationId xmlns:a16="http://schemas.microsoft.com/office/drawing/2014/main" id="{4C0BFD29-A907-4999-A57C-0D6FB747C4AA}"/>
              </a:ext>
            </a:extLst>
          </p:cNvPr>
          <p:cNvSpPr txBox="1"/>
          <p:nvPr/>
        </p:nvSpPr>
        <p:spPr>
          <a:xfrm>
            <a:off x="0" y="2339058"/>
            <a:ext cx="12192000" cy="2733056"/>
          </a:xfrm>
          <a:prstGeom prst="rect">
            <a:avLst/>
          </a:prstGeom>
          <a:noFill/>
        </p:spPr>
        <p:txBody>
          <a:bodyPr wrap="square" lIns="182880" tIns="146304" rIns="182880" bIns="146304" rtlCol="0">
            <a:spAutoFit/>
          </a:bodyPr>
          <a:lstStyle/>
          <a:p>
            <a:pPr algn="ctr">
              <a:lnSpc>
                <a:spcPct val="90000"/>
              </a:lnSpc>
              <a:spcAft>
                <a:spcPts val="600"/>
              </a:spcAft>
            </a:pPr>
            <a:r>
              <a:rPr lang="en-US" sz="8800" b="1" dirty="0">
                <a:solidFill>
                  <a:srgbClr val="7030A0"/>
                </a:solidFill>
              </a:rPr>
              <a:t>We didn’t build </a:t>
            </a:r>
            <a:br>
              <a:rPr lang="en-US" sz="8800" b="1" dirty="0">
                <a:solidFill>
                  <a:srgbClr val="7030A0"/>
                </a:solidFill>
              </a:rPr>
            </a:br>
            <a:r>
              <a:rPr lang="en-US" sz="8800" b="1" dirty="0">
                <a:solidFill>
                  <a:srgbClr val="7030A0"/>
                </a:solidFill>
              </a:rPr>
              <a:t>this alone.</a:t>
            </a:r>
          </a:p>
        </p:txBody>
      </p:sp>
    </p:spTree>
    <p:extLst>
      <p:ext uri="{BB962C8B-B14F-4D97-AF65-F5344CB8AC3E}">
        <p14:creationId xmlns:p14="http://schemas.microsoft.com/office/powerpoint/2010/main" val="2492523884"/>
      </p:ext>
    </p:extLst>
  </p:cSld>
  <p:clrMapOvr>
    <a:masterClrMapping/>
  </p:clrMapOvr>
  <p:transition>
    <p:fade/>
  </p:transition>
</p:sld>
</file>

<file path=ppt/theme/theme1.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0" ma:contentTypeDescription="Create a new document." ma:contentTypeScope="" ma:versionID="e1162cc15dbfb914ec52a789942caef8">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158813283217a5160f6383901b0d05a5"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documentManagement>
</p:properties>
</file>

<file path=customXml/itemProps1.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2.xml><?xml version="1.0" encoding="utf-8"?>
<ds:datastoreItem xmlns:ds="http://schemas.openxmlformats.org/officeDocument/2006/customXml" ds:itemID="{345A321A-8CE3-45D5-9A72-BB0D8FA29E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23E43D6-DB2F-4C33-A8C8-D28F777A5DE7}">
  <ds:schemaRefs>
    <ds:schemaRef ds:uri="http://purl.org/dc/elements/1.1/"/>
    <ds:schemaRef ds:uri="http://schemas.microsoft.com/office/2006/metadata/properties"/>
    <ds:schemaRef ds:uri="http://schemas.microsoft.com/sharepoint/v3"/>
    <ds:schemaRef ds:uri="http://purl.org/dc/terms/"/>
    <ds:schemaRef ds:uri="http://schemas.microsoft.com/office/infopath/2007/PartnerControls"/>
    <ds:schemaRef ds:uri="http://schemas.microsoft.com/office/2006/documentManagement/types"/>
    <ds:schemaRef ds:uri="569b343d-e775-480b-9b2b-6a6986deb9b0"/>
    <ds:schemaRef ds:uri="http://schemas.openxmlformats.org/package/2006/metadata/core-properties"/>
    <ds:schemaRef ds:uri="11245976-3b4d-4794-a754-317688483df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DotnetTeam_PresentationTemplate</Template>
  <TotalTime>6161</TotalTime>
  <Words>3236</Words>
  <Application>Microsoft Office PowerPoint</Application>
  <PresentationFormat>Widescreen</PresentationFormat>
  <Paragraphs>323</Paragraphs>
  <Slides>25</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Consolas</vt:lpstr>
      <vt:lpstr>Segoe UI</vt:lpstr>
      <vt:lpstr>Segoe UI Light</vt:lpstr>
      <vt:lpstr>Segoe UI Semibold</vt:lpstr>
      <vt:lpstr>Segoe UI Semilight</vt:lpstr>
      <vt:lpstr>Wingdings</vt:lpstr>
      <vt:lpstr>1_Dotnet_Template</vt:lpstr>
      <vt:lpstr>PowerPoint Presentation</vt:lpstr>
      <vt:lpstr>What is .NET?</vt:lpstr>
      <vt:lpstr>PowerPoint Presentation</vt:lpstr>
      <vt:lpstr>PowerPoint Presentation</vt:lpstr>
      <vt:lpstr>PowerPoint Presentation</vt:lpstr>
      <vt:lpstr>.NET is a sought after job skill</vt:lpstr>
      <vt:lpstr>.NET is Fast. Really Fast!</vt:lpstr>
      <vt:lpstr>.NET is the platform of choice for the top 100K websites</vt:lpstr>
      <vt:lpstr>PowerPoint Presentation</vt:lpstr>
      <vt:lpstr>PowerPoint Presentation</vt:lpstr>
      <vt:lpstr>.NET named Top 30 Highest Velocity OSS Projects</vt:lpstr>
      <vt:lpstr>PowerPoint Presentation</vt:lpstr>
      <vt:lpstr>PowerPoint Presentation</vt:lpstr>
      <vt:lpstr>PowerPoint Presentation</vt:lpstr>
      <vt:lpstr>PowerPoint Presentation</vt:lpstr>
      <vt:lpstr>PowerPoint Presentation</vt:lpstr>
      <vt:lpstr>This is our mascot, dotnet-bot</vt:lpstr>
      <vt:lpstr>You can find dotnet-bot on GitHub</vt:lpstr>
      <vt:lpstr>GitHub is where open source happens…</vt:lpstr>
      <vt:lpstr>.NET Core Growth</vt:lpstr>
      <vt:lpstr>Learn how to program with C#</vt:lpstr>
      <vt:lpstr>Demo  Get started with .NET in your browser</vt:lpstr>
      <vt:lpstr>Make it easier with some free tools www.VisualStudio.com </vt:lpstr>
      <vt:lpstr>Demo Get started with .NET on your computer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Beth Massi</cp:lastModifiedBy>
  <cp:revision>36</cp:revision>
  <cp:lastPrinted>2018-03-26T22:33:58Z</cp:lastPrinted>
  <dcterms:created xsi:type="dcterms:W3CDTF">2018-01-09T22:22:16Z</dcterms:created>
  <dcterms:modified xsi:type="dcterms:W3CDTF">2018-03-28T17:25:36Z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0x01010022F88B0CCF1BBA489747F146E6B5E06D</vt:lpwstr>
  </property>
  <property fmtid="{D5CDD505-2E9C-101B-9397-08002B2CF9AE}" pid="3" name="MSIP_Label_87ba5c36-b7cf-4793-bbc2-bd5b3a9f95ca_Enabled">
    <vt:lpwstr>True</vt:lpwstr>
  </property>
  <property fmtid="{D5CDD505-2E9C-101B-9397-08002B2CF9AE}" pid="4" name="MSIP_Label_87ba5c36-b7cf-4793-bbc2-bd5b3a9f95ca_SiteId">
    <vt:lpwstr>72f988bf-86f1-41af-91ab-2d7cd011db47</vt:lpwstr>
  </property>
  <property fmtid="{D5CDD505-2E9C-101B-9397-08002B2CF9AE}" pid="5" name="MSIP_Label_87ba5c36-b7cf-4793-bbc2-bd5b3a9f95ca_Owner">
    <vt:lpwstr>bethma@microsoft.com</vt:lpwstr>
  </property>
  <property fmtid="{D5CDD505-2E9C-101B-9397-08002B2CF9AE}" pid="6" name="MSIP_Label_87ba5c36-b7cf-4793-bbc2-bd5b3a9f95ca_SetDate">
    <vt:lpwstr>2018-03-20T23:54:01.5151036Z</vt:lpwstr>
  </property>
  <property fmtid="{D5CDD505-2E9C-101B-9397-08002B2CF9AE}" pid="7" name="MSIP_Label_87ba5c36-b7cf-4793-bbc2-bd5b3a9f95ca_Name">
    <vt:lpwstr>Non-Business</vt:lpwstr>
  </property>
  <property fmtid="{D5CDD505-2E9C-101B-9397-08002B2CF9AE}" pid="8" name="MSIP_Label_87ba5c36-b7cf-4793-bbc2-bd5b3a9f95ca_Application">
    <vt:lpwstr>Microsoft Azure Information Protection</vt:lpwstr>
  </property>
  <property fmtid="{D5CDD505-2E9C-101B-9397-08002B2CF9AE}" pid="9" name="MSIP_Label_87ba5c36-b7cf-4793-bbc2-bd5b3a9f95ca_Extended_MSFT_Method">
    <vt:lpwstr>Manual</vt:lpwstr>
  </property>
  <property fmtid="{D5CDD505-2E9C-101B-9397-08002B2CF9AE}" pid="10" name="Sensitivity">
    <vt:lpwstr>Non-Business</vt:lpwstr>
  </property>
</Properties>
</file>